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DM Sans" pitchFamily="2" charset="0"/>
      <p:regular r:id="rId16"/>
      <p:bold r:id="rId17"/>
      <p:italic r:id="rId18"/>
      <p:boldItalic r:id="rId19"/>
    </p:embeddedFont>
    <p:embeddedFont>
      <p:font typeface="DM Sans Bold" charset="0"/>
      <p:regular r:id="rId20"/>
    </p:embeddedFont>
    <p:embeddedFont>
      <p:font typeface="DM Sans Italics" panose="020B0604020202020204" charset="0"/>
      <p:regular r:id="rId21"/>
    </p:embeddedFont>
    <p:embeddedFont>
      <p:font typeface="Montserrat Classic Bold" panose="020B0604020202020204" charset="0"/>
      <p:regular r:id="rId22"/>
    </p:embeddedFont>
    <p:embeddedFont>
      <p:font typeface="Oswald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5EDC9-DA59-41D7-A0A5-55B15B8F6718}" v="11" dt="2023-09-14T11:48:33.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leech@gmail.com" userId="a42ef70793e36634" providerId="LiveId" clId="{2EF5EDC9-DA59-41D7-A0A5-55B15B8F6718}"/>
    <pc:docChg chg="undo custSel modSld">
      <pc:chgData name="kerry.leech@gmail.com" userId="a42ef70793e36634" providerId="LiveId" clId="{2EF5EDC9-DA59-41D7-A0A5-55B15B8F6718}" dt="2023-09-14T11:48:33.177" v="44"/>
      <pc:docMkLst>
        <pc:docMk/>
      </pc:docMkLst>
      <pc:sldChg chg="addSp modSp mod">
        <pc:chgData name="kerry.leech@gmail.com" userId="a42ef70793e36634" providerId="LiveId" clId="{2EF5EDC9-DA59-41D7-A0A5-55B15B8F6718}" dt="2023-09-14T11:46:39.370" v="10" actId="1076"/>
        <pc:sldMkLst>
          <pc:docMk/>
          <pc:sldMk cId="0" sldId="256"/>
        </pc:sldMkLst>
        <pc:spChg chg="mod">
          <ac:chgData name="kerry.leech@gmail.com" userId="a42ef70793e36634" providerId="LiveId" clId="{2EF5EDC9-DA59-41D7-A0A5-55B15B8F6718}" dt="2023-09-14T11:00:06.336" v="7" actId="404"/>
          <ac:spMkLst>
            <pc:docMk/>
            <pc:sldMk cId="0" sldId="256"/>
            <ac:spMk id="6" creationId="{00000000-0000-0000-0000-000000000000}"/>
          </ac:spMkLst>
        </pc:spChg>
        <pc:grpChg chg="mod">
          <ac:chgData name="kerry.leech@gmail.com" userId="a42ef70793e36634" providerId="LiveId" clId="{2EF5EDC9-DA59-41D7-A0A5-55B15B8F6718}" dt="2023-09-14T11:00:01.733" v="3" actId="1076"/>
          <ac:grpSpMkLst>
            <pc:docMk/>
            <pc:sldMk cId="0" sldId="256"/>
            <ac:grpSpMk id="3" creationId="{00000000-0000-0000-0000-000000000000}"/>
          </ac:grpSpMkLst>
        </pc:grpChg>
        <pc:picChg chg="add mod">
          <ac:chgData name="kerry.leech@gmail.com" userId="a42ef70793e36634" providerId="LiveId" clId="{2EF5EDC9-DA59-41D7-A0A5-55B15B8F6718}" dt="2023-09-14T11:46:39.370" v="10" actId="1076"/>
          <ac:picMkLst>
            <pc:docMk/>
            <pc:sldMk cId="0" sldId="256"/>
            <ac:picMk id="1026" creationId="{E0148C5B-6161-CD7F-F3C0-94AB3EE7CA6F}"/>
          </ac:picMkLst>
        </pc:picChg>
      </pc:sldChg>
      <pc:sldChg chg="addSp modSp mod">
        <pc:chgData name="kerry.leech@gmail.com" userId="a42ef70793e36634" providerId="LiveId" clId="{2EF5EDC9-DA59-41D7-A0A5-55B15B8F6718}" dt="2023-09-14T11:46:49.202" v="11"/>
        <pc:sldMkLst>
          <pc:docMk/>
          <pc:sldMk cId="0" sldId="257"/>
        </pc:sldMkLst>
        <pc:spChg chg="mod">
          <ac:chgData name="kerry.leech@gmail.com" userId="a42ef70793e36634" providerId="LiveId" clId="{2EF5EDC9-DA59-41D7-A0A5-55B15B8F6718}" dt="2023-09-14T11:00:25.039" v="8" actId="2711"/>
          <ac:spMkLst>
            <pc:docMk/>
            <pc:sldMk cId="0" sldId="257"/>
            <ac:spMk id="5" creationId="{00000000-0000-0000-0000-000000000000}"/>
          </ac:spMkLst>
        </pc:spChg>
        <pc:picChg chg="add mod">
          <ac:chgData name="kerry.leech@gmail.com" userId="a42ef70793e36634" providerId="LiveId" clId="{2EF5EDC9-DA59-41D7-A0A5-55B15B8F6718}" dt="2023-09-14T11:46:49.202" v="11"/>
          <ac:picMkLst>
            <pc:docMk/>
            <pc:sldMk cId="0" sldId="257"/>
            <ac:picMk id="20" creationId="{42032A08-CAD6-9938-9BAE-D86BA2D83FB2}"/>
          </ac:picMkLst>
        </pc:picChg>
      </pc:sldChg>
      <pc:sldChg chg="addSp modSp mod">
        <pc:chgData name="kerry.leech@gmail.com" userId="a42ef70793e36634" providerId="LiveId" clId="{2EF5EDC9-DA59-41D7-A0A5-55B15B8F6718}" dt="2023-09-14T11:47:05.861" v="14" actId="2711"/>
        <pc:sldMkLst>
          <pc:docMk/>
          <pc:sldMk cId="0" sldId="258"/>
        </pc:sldMkLst>
        <pc:spChg chg="mod">
          <ac:chgData name="kerry.leech@gmail.com" userId="a42ef70793e36634" providerId="LiveId" clId="{2EF5EDC9-DA59-41D7-A0A5-55B15B8F6718}" dt="2023-09-14T11:47:05.861" v="14" actId="2711"/>
          <ac:spMkLst>
            <pc:docMk/>
            <pc:sldMk cId="0" sldId="258"/>
            <ac:spMk id="4" creationId="{00000000-0000-0000-0000-000000000000}"/>
          </ac:spMkLst>
        </pc:spChg>
        <pc:picChg chg="add mod">
          <ac:chgData name="kerry.leech@gmail.com" userId="a42ef70793e36634" providerId="LiveId" clId="{2EF5EDC9-DA59-41D7-A0A5-55B15B8F6718}" dt="2023-09-14T11:46:56.315" v="12"/>
          <ac:picMkLst>
            <pc:docMk/>
            <pc:sldMk cId="0" sldId="258"/>
            <ac:picMk id="5" creationId="{6747C4E2-7094-C7F4-B0D5-BC4AD35B5E1F}"/>
          </ac:picMkLst>
        </pc:picChg>
      </pc:sldChg>
      <pc:sldChg chg="addSp delSp modSp mod">
        <pc:chgData name="kerry.leech@gmail.com" userId="a42ef70793e36634" providerId="LiveId" clId="{2EF5EDC9-DA59-41D7-A0A5-55B15B8F6718}" dt="2023-09-14T11:47:56.911" v="38" actId="14100"/>
        <pc:sldMkLst>
          <pc:docMk/>
          <pc:sldMk cId="0" sldId="260"/>
        </pc:sldMkLst>
        <pc:spChg chg="mod">
          <ac:chgData name="kerry.leech@gmail.com" userId="a42ef70793e36634" providerId="LiveId" clId="{2EF5EDC9-DA59-41D7-A0A5-55B15B8F6718}" dt="2023-09-14T11:47:42.835" v="19" actId="1076"/>
          <ac:spMkLst>
            <pc:docMk/>
            <pc:sldMk cId="0" sldId="260"/>
            <ac:spMk id="2" creationId="{00000000-0000-0000-0000-000000000000}"/>
          </ac:spMkLst>
        </pc:spChg>
        <pc:spChg chg="del">
          <ac:chgData name="kerry.leech@gmail.com" userId="a42ef70793e36634" providerId="LiveId" clId="{2EF5EDC9-DA59-41D7-A0A5-55B15B8F6718}" dt="2023-09-14T11:47:29.327" v="15" actId="478"/>
          <ac:spMkLst>
            <pc:docMk/>
            <pc:sldMk cId="0" sldId="260"/>
            <ac:spMk id="4" creationId="{00000000-0000-0000-0000-000000000000}"/>
          </ac:spMkLst>
        </pc:spChg>
        <pc:spChg chg="mod">
          <ac:chgData name="kerry.leech@gmail.com" userId="a42ef70793e36634" providerId="LiveId" clId="{2EF5EDC9-DA59-41D7-A0A5-55B15B8F6718}" dt="2023-09-14T11:47:56.911" v="38" actId="14100"/>
          <ac:spMkLst>
            <pc:docMk/>
            <pc:sldMk cId="0" sldId="260"/>
            <ac:spMk id="6" creationId="{00000000-0000-0000-0000-000000000000}"/>
          </ac:spMkLst>
        </pc:spChg>
        <pc:spChg chg="mod">
          <ac:chgData name="kerry.leech@gmail.com" userId="a42ef70793e36634" providerId="LiveId" clId="{2EF5EDC9-DA59-41D7-A0A5-55B15B8F6718}" dt="2023-09-14T11:47:51.260" v="37" actId="1037"/>
          <ac:spMkLst>
            <pc:docMk/>
            <pc:sldMk cId="0" sldId="260"/>
            <ac:spMk id="7" creationId="{00000000-0000-0000-0000-000000000000}"/>
          </ac:spMkLst>
        </pc:spChg>
        <pc:picChg chg="add mod">
          <ac:chgData name="kerry.leech@gmail.com" userId="a42ef70793e36634" providerId="LiveId" clId="{2EF5EDC9-DA59-41D7-A0A5-55B15B8F6718}" dt="2023-09-14T11:47:32.156" v="16"/>
          <ac:picMkLst>
            <pc:docMk/>
            <pc:sldMk cId="0" sldId="260"/>
            <ac:picMk id="9" creationId="{A5694E00-1734-7F6D-2300-A5B7669C7482}"/>
          </ac:picMkLst>
        </pc:picChg>
      </pc:sldChg>
      <pc:sldChg chg="addSp modSp mod">
        <pc:chgData name="kerry.leech@gmail.com" userId="a42ef70793e36634" providerId="LiveId" clId="{2EF5EDC9-DA59-41D7-A0A5-55B15B8F6718}" dt="2023-09-14T11:48:12.258" v="41" actId="113"/>
        <pc:sldMkLst>
          <pc:docMk/>
          <pc:sldMk cId="0" sldId="261"/>
        </pc:sldMkLst>
        <pc:spChg chg="mod">
          <ac:chgData name="kerry.leech@gmail.com" userId="a42ef70793e36634" providerId="LiveId" clId="{2EF5EDC9-DA59-41D7-A0A5-55B15B8F6718}" dt="2023-09-14T11:48:12.258" v="41" actId="113"/>
          <ac:spMkLst>
            <pc:docMk/>
            <pc:sldMk cId="0" sldId="261"/>
            <ac:spMk id="4" creationId="{00000000-0000-0000-0000-000000000000}"/>
          </ac:spMkLst>
        </pc:spChg>
        <pc:picChg chg="add mod">
          <ac:chgData name="kerry.leech@gmail.com" userId="a42ef70793e36634" providerId="LiveId" clId="{2EF5EDC9-DA59-41D7-A0A5-55B15B8F6718}" dt="2023-09-14T11:48:04.235" v="39"/>
          <ac:picMkLst>
            <pc:docMk/>
            <pc:sldMk cId="0" sldId="261"/>
            <ac:picMk id="5" creationId="{F80F7A89-0D1D-4627-F2CC-C3342A0FC75D}"/>
          </ac:picMkLst>
        </pc:picChg>
      </pc:sldChg>
      <pc:sldChg chg="addSp modSp">
        <pc:chgData name="kerry.leech@gmail.com" userId="a42ef70793e36634" providerId="LiveId" clId="{2EF5EDC9-DA59-41D7-A0A5-55B15B8F6718}" dt="2023-09-14T11:48:22.920" v="42"/>
        <pc:sldMkLst>
          <pc:docMk/>
          <pc:sldMk cId="0" sldId="263"/>
        </pc:sldMkLst>
        <pc:picChg chg="add mod">
          <ac:chgData name="kerry.leech@gmail.com" userId="a42ef70793e36634" providerId="LiveId" clId="{2EF5EDC9-DA59-41D7-A0A5-55B15B8F6718}" dt="2023-09-14T11:48:22.920" v="42"/>
          <ac:picMkLst>
            <pc:docMk/>
            <pc:sldMk cId="0" sldId="263"/>
            <ac:picMk id="34" creationId="{4EB1958A-9BB1-D903-E39A-B83924C51A22}"/>
          </ac:picMkLst>
        </pc:picChg>
      </pc:sldChg>
      <pc:sldChg chg="addSp modSp">
        <pc:chgData name="kerry.leech@gmail.com" userId="a42ef70793e36634" providerId="LiveId" clId="{2EF5EDC9-DA59-41D7-A0A5-55B15B8F6718}" dt="2023-09-14T11:48:29.371" v="43"/>
        <pc:sldMkLst>
          <pc:docMk/>
          <pc:sldMk cId="0" sldId="264"/>
        </pc:sldMkLst>
        <pc:picChg chg="add mod">
          <ac:chgData name="kerry.leech@gmail.com" userId="a42ef70793e36634" providerId="LiveId" clId="{2EF5EDC9-DA59-41D7-A0A5-55B15B8F6718}" dt="2023-09-14T11:48:29.371" v="43"/>
          <ac:picMkLst>
            <pc:docMk/>
            <pc:sldMk cId="0" sldId="264"/>
            <ac:picMk id="5" creationId="{E9AB4291-AD92-62B9-216F-D1912BE4F957}"/>
          </ac:picMkLst>
        </pc:picChg>
      </pc:sldChg>
      <pc:sldChg chg="addSp modSp">
        <pc:chgData name="kerry.leech@gmail.com" userId="a42ef70793e36634" providerId="LiveId" clId="{2EF5EDC9-DA59-41D7-A0A5-55B15B8F6718}" dt="2023-09-14T11:48:33.177" v="44"/>
        <pc:sldMkLst>
          <pc:docMk/>
          <pc:sldMk cId="0" sldId="265"/>
        </pc:sldMkLst>
        <pc:picChg chg="add mod">
          <ac:chgData name="kerry.leech@gmail.com" userId="a42ef70793e36634" providerId="LiveId" clId="{2EF5EDC9-DA59-41D7-A0A5-55B15B8F6718}" dt="2023-09-14T11:48:33.177" v="44"/>
          <ac:picMkLst>
            <pc:docMk/>
            <pc:sldMk cId="0" sldId="265"/>
            <ac:picMk id="3" creationId="{4DC63DD5-5F04-18A2-D54E-9A410FA483F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grpSp>
        <p:nvGrpSpPr>
          <p:cNvPr id="3" name="Group 3"/>
          <p:cNvGrpSpPr/>
          <p:nvPr/>
        </p:nvGrpSpPr>
        <p:grpSpPr>
          <a:xfrm>
            <a:off x="4236346" y="2515011"/>
            <a:ext cx="9815307" cy="4208864"/>
            <a:chOff x="0" y="0"/>
            <a:chExt cx="1895495" cy="812800"/>
          </a:xfrm>
        </p:grpSpPr>
        <p:sp>
          <p:nvSpPr>
            <p:cNvPr id="4" name="Freeform 4"/>
            <p:cNvSpPr/>
            <p:nvPr/>
          </p:nvSpPr>
          <p:spPr>
            <a:xfrm>
              <a:off x="0" y="0"/>
              <a:ext cx="1895495" cy="812800"/>
            </a:xfrm>
            <a:custGeom>
              <a:avLst/>
              <a:gdLst/>
              <a:ahLst/>
              <a:cxnLst/>
              <a:rect l="l" t="t" r="r" b="b"/>
              <a:pathLst>
                <a:path w="1895495" h="812800">
                  <a:moveTo>
                    <a:pt x="0" y="0"/>
                  </a:moveTo>
                  <a:lnTo>
                    <a:pt x="1895495" y="0"/>
                  </a:lnTo>
                  <a:lnTo>
                    <a:pt x="1895495" y="812800"/>
                  </a:lnTo>
                  <a:lnTo>
                    <a:pt x="0" y="812800"/>
                  </a:lnTo>
                  <a:lnTo>
                    <a:pt x="0" y="0"/>
                  </a:lnTo>
                </a:path>
              </a:pathLst>
            </a:custGeom>
            <a:solidFill>
              <a:srgbClr val="000000">
                <a:alpha val="0"/>
              </a:srgbClr>
            </a:solidFill>
            <a:ln w="38100">
              <a:solidFill>
                <a:srgbClr val="000000"/>
              </a:solidFill>
            </a:ln>
          </p:spPr>
          <p:txBody>
            <a:bodyPr/>
            <a:lstStyle/>
            <a:p>
              <a:endParaRPr lang="en-GB"/>
            </a:p>
          </p:txBody>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4114800" y="2981698"/>
            <a:ext cx="9815307" cy="3167214"/>
          </a:xfrm>
          <a:prstGeom prst="rect">
            <a:avLst/>
          </a:prstGeom>
        </p:spPr>
        <p:txBody>
          <a:bodyPr lIns="0" tIns="0" rIns="0" bIns="0" rtlCol="0" anchor="t">
            <a:spAutoFit/>
          </a:bodyPr>
          <a:lstStyle/>
          <a:p>
            <a:pPr algn="ctr">
              <a:lnSpc>
                <a:spcPts val="8644"/>
              </a:lnSpc>
            </a:pPr>
            <a:r>
              <a:rPr lang="en-US" sz="4800" spc="613" dirty="0">
                <a:solidFill>
                  <a:srgbClr val="231F20"/>
                </a:solidFill>
                <a:latin typeface="Montserrat Classic Bold" panose="020B0604020202020204" charset="0"/>
              </a:rPr>
              <a:t>BUILDING A BUSINESS CASE FOR RESOURCE PLANNING SOFTWARE</a:t>
            </a:r>
          </a:p>
        </p:txBody>
      </p:sp>
      <p:sp>
        <p:nvSpPr>
          <p:cNvPr id="7" name="TextBox 7"/>
          <p:cNvSpPr txBox="1"/>
          <p:nvPr/>
        </p:nvSpPr>
        <p:spPr>
          <a:xfrm>
            <a:off x="2719596" y="6912554"/>
            <a:ext cx="12848809" cy="360356"/>
          </a:xfrm>
          <a:prstGeom prst="rect">
            <a:avLst/>
          </a:prstGeom>
        </p:spPr>
        <p:txBody>
          <a:bodyPr lIns="0" tIns="0" rIns="0" bIns="0" rtlCol="0" anchor="t">
            <a:spAutoFit/>
          </a:bodyPr>
          <a:lstStyle/>
          <a:p>
            <a:pPr algn="ctr">
              <a:lnSpc>
                <a:spcPts val="2971"/>
              </a:lnSpc>
            </a:pPr>
            <a:r>
              <a:rPr lang="en-US" sz="2153" spc="114" dirty="0">
                <a:solidFill>
                  <a:srgbClr val="231F20"/>
                </a:solidFill>
                <a:latin typeface="Montserrat Classic Bold"/>
              </a:rPr>
              <a:t>TRANSF0RMING EFFICIENCY THROUGH STRATEGIC INVESTMENT</a:t>
            </a:r>
          </a:p>
        </p:txBody>
      </p:sp>
      <p:sp>
        <p:nvSpPr>
          <p:cNvPr id="8" name="TextBox 8"/>
          <p:cNvSpPr txBox="1"/>
          <p:nvPr/>
        </p:nvSpPr>
        <p:spPr>
          <a:xfrm>
            <a:off x="2349328" y="8897944"/>
            <a:ext cx="12848809" cy="360356"/>
          </a:xfrm>
          <a:prstGeom prst="rect">
            <a:avLst/>
          </a:prstGeom>
        </p:spPr>
        <p:txBody>
          <a:bodyPr lIns="0" tIns="0" rIns="0" bIns="0" rtlCol="0" anchor="t">
            <a:spAutoFit/>
          </a:bodyPr>
          <a:lstStyle/>
          <a:p>
            <a:pPr algn="ctr">
              <a:lnSpc>
                <a:spcPts val="2971"/>
              </a:lnSpc>
            </a:pPr>
            <a:r>
              <a:rPr lang="en-US" sz="2153" spc="114" dirty="0">
                <a:solidFill>
                  <a:srgbClr val="231F20"/>
                </a:solidFill>
                <a:latin typeface="Montserrat Classic Bold"/>
              </a:rPr>
              <a:t>[PRESENTER NAME]| [DATE]</a:t>
            </a:r>
          </a:p>
        </p:txBody>
      </p:sp>
      <p:pic>
        <p:nvPicPr>
          <p:cNvPr id="1026" name="Picture 2" descr="A picture containing drawing, table&#10;&#10;Description automatically generated">
            <a:extLst>
              <a:ext uri="{FF2B5EF4-FFF2-40B4-BE49-F238E27FC236}">
                <a16:creationId xmlns:a16="http://schemas.microsoft.com/office/drawing/2014/main" id="{E0148C5B-6161-CD7F-F3C0-94AB3EE7C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69050"/>
            <a:ext cx="2922967" cy="5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4" name="TextBox 4"/>
          <p:cNvSpPr txBox="1"/>
          <p:nvPr/>
        </p:nvSpPr>
        <p:spPr>
          <a:xfrm>
            <a:off x="1561733" y="5519911"/>
            <a:ext cx="6065708" cy="1904492"/>
          </a:xfrm>
          <a:prstGeom prst="rect">
            <a:avLst/>
          </a:prstGeom>
        </p:spPr>
        <p:txBody>
          <a:bodyPr lIns="0" tIns="0" rIns="0" bIns="0" rtlCol="0" anchor="t">
            <a:spAutoFit/>
          </a:bodyPr>
          <a:lstStyle/>
          <a:p>
            <a:pPr marL="0" lvl="0" indent="0">
              <a:lnSpc>
                <a:spcPts val="3842"/>
              </a:lnSpc>
              <a:spcBef>
                <a:spcPct val="0"/>
              </a:spcBef>
            </a:pPr>
            <a:r>
              <a:rPr lang="en-US" sz="2744">
                <a:solidFill>
                  <a:srgbClr val="000000"/>
                </a:solidFill>
                <a:latin typeface="DM Sans Italics"/>
              </a:rPr>
              <a:t>For any further questions or discussions, please don't hesitate to reach out to [Your Name, Your Contact Information].</a:t>
            </a:r>
          </a:p>
        </p:txBody>
      </p:sp>
      <p:sp>
        <p:nvSpPr>
          <p:cNvPr id="5" name="TextBox 5"/>
          <p:cNvSpPr txBox="1"/>
          <p:nvPr/>
        </p:nvSpPr>
        <p:spPr>
          <a:xfrm>
            <a:off x="1561733" y="2105045"/>
            <a:ext cx="8097687" cy="1594138"/>
          </a:xfrm>
          <a:prstGeom prst="rect">
            <a:avLst/>
          </a:prstGeom>
        </p:spPr>
        <p:txBody>
          <a:bodyPr lIns="0" tIns="0" rIns="0" bIns="0" rtlCol="0" anchor="t">
            <a:spAutoFit/>
          </a:bodyPr>
          <a:lstStyle/>
          <a:p>
            <a:pPr marL="0" lvl="0" indent="0">
              <a:lnSpc>
                <a:spcPts val="13015"/>
              </a:lnSpc>
              <a:spcBef>
                <a:spcPct val="0"/>
              </a:spcBef>
            </a:pPr>
            <a:r>
              <a:rPr lang="en-US" sz="9431" spc="924">
                <a:solidFill>
                  <a:srgbClr val="231F20"/>
                </a:solidFill>
                <a:latin typeface="Oswald Bold"/>
              </a:rPr>
              <a:t>THANK YOU</a:t>
            </a:r>
          </a:p>
        </p:txBody>
      </p:sp>
      <p:pic>
        <p:nvPicPr>
          <p:cNvPr id="3" name="Picture 2" descr="A picture containing drawing, table&#10;&#10;Description automatically generated">
            <a:extLst>
              <a:ext uri="{FF2B5EF4-FFF2-40B4-BE49-F238E27FC236}">
                <a16:creationId xmlns:a16="http://schemas.microsoft.com/office/drawing/2014/main" id="{4DC63DD5-5F04-18A2-D54E-9A410FA48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69050"/>
            <a:ext cx="2922967" cy="5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grpSp>
        <p:nvGrpSpPr>
          <p:cNvPr id="2" name="Group 2"/>
          <p:cNvGrpSpPr/>
          <p:nvPr/>
        </p:nvGrpSpPr>
        <p:grpSpPr>
          <a:xfrm>
            <a:off x="5019320" y="2901697"/>
            <a:ext cx="1400485" cy="6493178"/>
            <a:chOff x="0" y="0"/>
            <a:chExt cx="368852" cy="1710138"/>
          </a:xfrm>
        </p:grpSpPr>
        <p:sp>
          <p:nvSpPr>
            <p:cNvPr id="3" name="Freeform 3"/>
            <p:cNvSpPr/>
            <p:nvPr/>
          </p:nvSpPr>
          <p:spPr>
            <a:xfrm>
              <a:off x="0" y="0"/>
              <a:ext cx="368852" cy="1710137"/>
            </a:xfrm>
            <a:custGeom>
              <a:avLst/>
              <a:gdLst/>
              <a:ahLst/>
              <a:cxnLst/>
              <a:rect l="l" t="t" r="r" b="b"/>
              <a:pathLst>
                <a:path w="368852" h="1710137">
                  <a:moveTo>
                    <a:pt x="0" y="0"/>
                  </a:moveTo>
                  <a:lnTo>
                    <a:pt x="368852" y="0"/>
                  </a:lnTo>
                  <a:lnTo>
                    <a:pt x="368852" y="1710137"/>
                  </a:lnTo>
                  <a:lnTo>
                    <a:pt x="0" y="1710137"/>
                  </a:lnTo>
                  <a:lnTo>
                    <a:pt x="0" y="0"/>
                  </a:lnTo>
                </a:path>
              </a:pathLst>
            </a:custGeom>
            <a:solidFill>
              <a:srgbClr val="CCCCCC"/>
            </a:solidFill>
          </p:spPr>
          <p:txBody>
            <a:bodyPr/>
            <a:lstStyle/>
            <a:p>
              <a:endParaRPr lang="en-GB"/>
            </a:p>
          </p:txBody>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5" name="TextBox 5"/>
          <p:cNvSpPr txBox="1"/>
          <p:nvPr/>
        </p:nvSpPr>
        <p:spPr>
          <a:xfrm>
            <a:off x="4980992" y="1036994"/>
            <a:ext cx="7416941" cy="1575624"/>
          </a:xfrm>
          <a:prstGeom prst="rect">
            <a:avLst/>
          </a:prstGeom>
        </p:spPr>
        <p:txBody>
          <a:bodyPr lIns="0" tIns="0" rIns="0" bIns="0" rtlCol="0" anchor="t">
            <a:spAutoFit/>
          </a:bodyPr>
          <a:lstStyle/>
          <a:p>
            <a:pPr algn="ctr">
              <a:lnSpc>
                <a:spcPts val="13774"/>
              </a:lnSpc>
            </a:pPr>
            <a:r>
              <a:rPr lang="en-US" sz="9981" spc="978" dirty="0">
                <a:solidFill>
                  <a:srgbClr val="231F20"/>
                </a:solidFill>
                <a:latin typeface="Montserrat Classic Bold" panose="020B0604020202020204" charset="0"/>
              </a:rPr>
              <a:t>AGENDA</a:t>
            </a:r>
          </a:p>
        </p:txBody>
      </p:sp>
      <p:sp>
        <p:nvSpPr>
          <p:cNvPr id="6" name="TextBox 6"/>
          <p:cNvSpPr txBox="1"/>
          <p:nvPr/>
        </p:nvSpPr>
        <p:spPr>
          <a:xfrm>
            <a:off x="5231353" y="3225185"/>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01</a:t>
            </a:r>
          </a:p>
        </p:txBody>
      </p:sp>
      <p:sp>
        <p:nvSpPr>
          <p:cNvPr id="7" name="TextBox 7"/>
          <p:cNvSpPr txBox="1"/>
          <p:nvPr/>
        </p:nvSpPr>
        <p:spPr>
          <a:xfrm>
            <a:off x="5231353" y="4022304"/>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02</a:t>
            </a:r>
          </a:p>
        </p:txBody>
      </p:sp>
      <p:sp>
        <p:nvSpPr>
          <p:cNvPr id="8" name="TextBox 8"/>
          <p:cNvSpPr txBox="1"/>
          <p:nvPr/>
        </p:nvSpPr>
        <p:spPr>
          <a:xfrm>
            <a:off x="5231353" y="4903461"/>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03</a:t>
            </a:r>
          </a:p>
        </p:txBody>
      </p:sp>
      <p:sp>
        <p:nvSpPr>
          <p:cNvPr id="9" name="TextBox 9"/>
          <p:cNvSpPr txBox="1"/>
          <p:nvPr/>
        </p:nvSpPr>
        <p:spPr>
          <a:xfrm>
            <a:off x="5231353" y="5700580"/>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04</a:t>
            </a:r>
          </a:p>
        </p:txBody>
      </p:sp>
      <p:sp>
        <p:nvSpPr>
          <p:cNvPr id="10" name="TextBox 10"/>
          <p:cNvSpPr txBox="1"/>
          <p:nvPr/>
        </p:nvSpPr>
        <p:spPr>
          <a:xfrm>
            <a:off x="5250954" y="6492957"/>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05</a:t>
            </a:r>
          </a:p>
        </p:txBody>
      </p:sp>
      <p:sp>
        <p:nvSpPr>
          <p:cNvPr id="11" name="TextBox 11"/>
          <p:cNvSpPr txBox="1"/>
          <p:nvPr/>
        </p:nvSpPr>
        <p:spPr>
          <a:xfrm>
            <a:off x="5250954" y="7323921"/>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06</a:t>
            </a:r>
          </a:p>
        </p:txBody>
      </p:sp>
      <p:sp>
        <p:nvSpPr>
          <p:cNvPr id="12" name="TextBox 12"/>
          <p:cNvSpPr txBox="1"/>
          <p:nvPr/>
        </p:nvSpPr>
        <p:spPr>
          <a:xfrm>
            <a:off x="5250954" y="8174214"/>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07</a:t>
            </a:r>
          </a:p>
        </p:txBody>
      </p:sp>
      <p:sp>
        <p:nvSpPr>
          <p:cNvPr id="13" name="TextBox 13"/>
          <p:cNvSpPr txBox="1"/>
          <p:nvPr/>
        </p:nvSpPr>
        <p:spPr>
          <a:xfrm>
            <a:off x="6607430" y="3333137"/>
            <a:ext cx="5790503" cy="418548"/>
          </a:xfrm>
          <a:prstGeom prst="rect">
            <a:avLst/>
          </a:prstGeom>
        </p:spPr>
        <p:txBody>
          <a:bodyPr lIns="0" tIns="0" rIns="0" bIns="0" rtlCol="0" anchor="t">
            <a:spAutoFit/>
          </a:bodyPr>
          <a:lstStyle/>
          <a:p>
            <a:pPr>
              <a:lnSpc>
                <a:spcPts val="3483"/>
              </a:lnSpc>
            </a:pPr>
            <a:r>
              <a:rPr lang="en-US" sz="2524" spc="247">
                <a:solidFill>
                  <a:srgbClr val="231F20"/>
                </a:solidFill>
                <a:latin typeface="DM Sans"/>
              </a:rPr>
              <a:t>EXECUTIVE SUMMARY</a:t>
            </a:r>
          </a:p>
        </p:txBody>
      </p:sp>
      <p:sp>
        <p:nvSpPr>
          <p:cNvPr id="14" name="TextBox 14"/>
          <p:cNvSpPr txBox="1"/>
          <p:nvPr/>
        </p:nvSpPr>
        <p:spPr>
          <a:xfrm>
            <a:off x="6607430" y="4127355"/>
            <a:ext cx="6076629" cy="418548"/>
          </a:xfrm>
          <a:prstGeom prst="rect">
            <a:avLst/>
          </a:prstGeom>
        </p:spPr>
        <p:txBody>
          <a:bodyPr lIns="0" tIns="0" rIns="0" bIns="0" rtlCol="0" anchor="t">
            <a:spAutoFit/>
          </a:bodyPr>
          <a:lstStyle/>
          <a:p>
            <a:pPr>
              <a:lnSpc>
                <a:spcPts val="3483"/>
              </a:lnSpc>
            </a:pPr>
            <a:r>
              <a:rPr lang="en-US" sz="2524" spc="247">
                <a:solidFill>
                  <a:srgbClr val="231F20"/>
                </a:solidFill>
                <a:latin typeface="DM Sans"/>
              </a:rPr>
              <a:t>CURRENT SITUATION ANALYSIS</a:t>
            </a:r>
          </a:p>
        </p:txBody>
      </p:sp>
      <p:sp>
        <p:nvSpPr>
          <p:cNvPr id="15" name="TextBox 15"/>
          <p:cNvSpPr txBox="1"/>
          <p:nvPr/>
        </p:nvSpPr>
        <p:spPr>
          <a:xfrm>
            <a:off x="6607430" y="5047445"/>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SOLUTION OVERVIEW</a:t>
            </a:r>
          </a:p>
        </p:txBody>
      </p:sp>
      <p:sp>
        <p:nvSpPr>
          <p:cNvPr id="16" name="TextBox 16"/>
          <p:cNvSpPr txBox="1"/>
          <p:nvPr/>
        </p:nvSpPr>
        <p:spPr>
          <a:xfrm>
            <a:off x="6607430" y="5841663"/>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FINANCIAL ANALYSIS</a:t>
            </a:r>
          </a:p>
        </p:txBody>
      </p:sp>
      <p:sp>
        <p:nvSpPr>
          <p:cNvPr id="17" name="TextBox 17"/>
          <p:cNvSpPr txBox="1"/>
          <p:nvPr/>
        </p:nvSpPr>
        <p:spPr>
          <a:xfrm>
            <a:off x="6607430" y="6642507"/>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RISK ASSESSMENT</a:t>
            </a:r>
          </a:p>
        </p:txBody>
      </p:sp>
      <p:sp>
        <p:nvSpPr>
          <p:cNvPr id="18" name="TextBox 18"/>
          <p:cNvSpPr txBox="1"/>
          <p:nvPr/>
        </p:nvSpPr>
        <p:spPr>
          <a:xfrm>
            <a:off x="6607430" y="7434884"/>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IMPLEMENTATION TIMELINE</a:t>
            </a:r>
          </a:p>
        </p:txBody>
      </p:sp>
      <p:sp>
        <p:nvSpPr>
          <p:cNvPr id="19" name="TextBox 19"/>
          <p:cNvSpPr txBox="1"/>
          <p:nvPr/>
        </p:nvSpPr>
        <p:spPr>
          <a:xfrm>
            <a:off x="6607430" y="8279265"/>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a:rPr>
              <a:t>NEXT STEPS</a:t>
            </a:r>
          </a:p>
        </p:txBody>
      </p:sp>
      <p:pic>
        <p:nvPicPr>
          <p:cNvPr id="20" name="Picture 2" descr="A picture containing drawing, table&#10;&#10;Description automatically generated">
            <a:extLst>
              <a:ext uri="{FF2B5EF4-FFF2-40B4-BE49-F238E27FC236}">
                <a16:creationId xmlns:a16="http://schemas.microsoft.com/office/drawing/2014/main" id="{42032A08-CAD6-9938-9BAE-D86BA2D83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269050"/>
            <a:ext cx="2922967" cy="5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TextBox 3"/>
          <p:cNvSpPr txBox="1"/>
          <p:nvPr/>
        </p:nvSpPr>
        <p:spPr>
          <a:xfrm>
            <a:off x="867714" y="757353"/>
            <a:ext cx="10185899" cy="1300757"/>
          </a:xfrm>
          <a:prstGeom prst="rect">
            <a:avLst/>
          </a:prstGeom>
        </p:spPr>
        <p:txBody>
          <a:bodyPr lIns="0" tIns="0" rIns="0" bIns="0" rtlCol="0" anchor="t">
            <a:spAutoFit/>
          </a:bodyPr>
          <a:lstStyle/>
          <a:p>
            <a:pPr>
              <a:lnSpc>
                <a:spcPts val="10601"/>
              </a:lnSpc>
            </a:pPr>
            <a:r>
              <a:rPr lang="en-US" sz="7682" spc="752" dirty="0">
                <a:solidFill>
                  <a:srgbClr val="231F20"/>
                </a:solidFill>
                <a:latin typeface="Oswald Bold"/>
              </a:rPr>
              <a:t>EXECUTIVE SUMMARY</a:t>
            </a:r>
          </a:p>
        </p:txBody>
      </p:sp>
      <p:sp>
        <p:nvSpPr>
          <p:cNvPr id="4" name="TextBox 4"/>
          <p:cNvSpPr txBox="1"/>
          <p:nvPr/>
        </p:nvSpPr>
        <p:spPr>
          <a:xfrm>
            <a:off x="867714" y="3092565"/>
            <a:ext cx="14102871" cy="6855095"/>
          </a:xfrm>
          <a:prstGeom prst="rect">
            <a:avLst/>
          </a:prstGeom>
        </p:spPr>
        <p:txBody>
          <a:bodyPr lIns="0" tIns="0" rIns="0" bIns="0" rtlCol="0" anchor="t">
            <a:spAutoFit/>
          </a:bodyPr>
          <a:lstStyle/>
          <a:p>
            <a:pPr>
              <a:lnSpc>
                <a:spcPts val="3050"/>
              </a:lnSpc>
            </a:pPr>
            <a:r>
              <a:rPr lang="en-US" sz="2210" spc="216" dirty="0">
                <a:solidFill>
                  <a:srgbClr val="231F20"/>
                </a:solidFill>
                <a:latin typeface="DM Sans Bold"/>
              </a:rPr>
              <a:t>The challenge:</a:t>
            </a:r>
            <a:r>
              <a:rPr lang="en-US" sz="2210" spc="216" dirty="0">
                <a:solidFill>
                  <a:srgbClr val="231F20"/>
                </a:solidFill>
                <a:latin typeface="DM Sans"/>
              </a:rPr>
              <a:t> Our </a:t>
            </a:r>
            <a:r>
              <a:rPr lang="en-US" sz="2210" spc="216" dirty="0" err="1">
                <a:solidFill>
                  <a:srgbClr val="231F20"/>
                </a:solidFill>
                <a:latin typeface="DM Sans"/>
              </a:rPr>
              <a:t>organisation</a:t>
            </a:r>
            <a:r>
              <a:rPr lang="en-US" sz="2210" spc="216" dirty="0">
                <a:solidFill>
                  <a:srgbClr val="231F20"/>
                </a:solidFill>
                <a:latin typeface="DM Sans"/>
              </a:rPr>
              <a:t> is grappling with inefficient resource allocation, leading to lost revenue, reduced employee morale, and missed opportunities.</a:t>
            </a:r>
          </a:p>
          <a:p>
            <a:pPr>
              <a:lnSpc>
                <a:spcPts val="3050"/>
              </a:lnSpc>
            </a:pPr>
            <a:endParaRPr lang="en-US" sz="2210" spc="216" dirty="0">
              <a:solidFill>
                <a:srgbClr val="231F20"/>
              </a:solidFill>
              <a:latin typeface="DM Sans"/>
            </a:endParaRPr>
          </a:p>
          <a:p>
            <a:pPr>
              <a:lnSpc>
                <a:spcPts val="3050"/>
              </a:lnSpc>
            </a:pPr>
            <a:r>
              <a:rPr lang="en-US" sz="2210" spc="216" dirty="0">
                <a:solidFill>
                  <a:srgbClr val="231F20"/>
                </a:solidFill>
                <a:latin typeface="DM Sans Bold"/>
              </a:rPr>
              <a:t>The analysis:</a:t>
            </a:r>
            <a:r>
              <a:rPr lang="en-US" sz="2210" spc="216" dirty="0">
                <a:solidFill>
                  <a:srgbClr val="231F20"/>
                </a:solidFill>
                <a:latin typeface="DM Sans"/>
              </a:rPr>
              <a:t> We've conducted a thorough evaluation of our current workflows, identifying key areas where improvements are crucial for both operational excellence and employee well-being.</a:t>
            </a:r>
          </a:p>
          <a:p>
            <a:pPr>
              <a:lnSpc>
                <a:spcPts val="3050"/>
              </a:lnSpc>
            </a:pPr>
            <a:endParaRPr lang="en-US" sz="2210" spc="216" dirty="0">
              <a:solidFill>
                <a:srgbClr val="231F20"/>
              </a:solidFill>
              <a:latin typeface="DM Sans"/>
            </a:endParaRPr>
          </a:p>
          <a:p>
            <a:pPr>
              <a:lnSpc>
                <a:spcPts val="3050"/>
              </a:lnSpc>
            </a:pPr>
            <a:r>
              <a:rPr lang="en-US" sz="2210" spc="216" dirty="0">
                <a:solidFill>
                  <a:srgbClr val="231F20"/>
                </a:solidFill>
                <a:latin typeface="DM Sans Bold"/>
              </a:rPr>
              <a:t>The solution:</a:t>
            </a:r>
            <a:r>
              <a:rPr lang="en-US" sz="2210" spc="216" dirty="0">
                <a:solidFill>
                  <a:srgbClr val="231F20"/>
                </a:solidFill>
                <a:latin typeface="DM Sans"/>
              </a:rPr>
              <a:t> Implementing a comprehensive Resource Planning Software is not just a quick fix; it's a strategic move. This software will streamline our processes, improve project management, and ultimately boost our bottom line.</a:t>
            </a:r>
          </a:p>
          <a:p>
            <a:pPr>
              <a:lnSpc>
                <a:spcPts val="3050"/>
              </a:lnSpc>
            </a:pPr>
            <a:endParaRPr lang="en-US" sz="2210" spc="216" dirty="0">
              <a:solidFill>
                <a:srgbClr val="231F20"/>
              </a:solidFill>
              <a:latin typeface="DM Sans"/>
            </a:endParaRPr>
          </a:p>
          <a:p>
            <a:pPr>
              <a:lnSpc>
                <a:spcPts val="3050"/>
              </a:lnSpc>
            </a:pPr>
            <a:r>
              <a:rPr lang="en-US" sz="2210" spc="216" dirty="0">
                <a:solidFill>
                  <a:srgbClr val="231F20"/>
                </a:solidFill>
                <a:latin typeface="DM Sans Bold"/>
              </a:rPr>
              <a:t>The opportunity:</a:t>
            </a:r>
            <a:r>
              <a:rPr lang="en-US" sz="2210" spc="216" dirty="0">
                <a:solidFill>
                  <a:srgbClr val="231F20"/>
                </a:solidFill>
                <a:latin typeface="DM Sans"/>
              </a:rPr>
              <a:t> Early projections indicate that we can expect a Return on Investment (ROI) of X% within Y months, alongside qualitative benefits like improved team collaboration and job satisfaction.</a:t>
            </a:r>
          </a:p>
          <a:p>
            <a:pPr>
              <a:lnSpc>
                <a:spcPts val="3050"/>
              </a:lnSpc>
            </a:pPr>
            <a:endParaRPr lang="en-US" sz="2210" spc="216" dirty="0">
              <a:solidFill>
                <a:srgbClr val="231F20"/>
              </a:solidFill>
              <a:latin typeface="DM Sans"/>
            </a:endParaRPr>
          </a:p>
          <a:p>
            <a:pPr>
              <a:lnSpc>
                <a:spcPts val="3050"/>
              </a:lnSpc>
            </a:pPr>
            <a:endParaRPr lang="en-US" sz="2210" spc="216" dirty="0">
              <a:solidFill>
                <a:srgbClr val="231F20"/>
              </a:solidFill>
              <a:latin typeface="DM Sans"/>
            </a:endParaRPr>
          </a:p>
          <a:p>
            <a:pPr>
              <a:lnSpc>
                <a:spcPts val="3050"/>
              </a:lnSpc>
            </a:pPr>
            <a:endParaRPr lang="en-US" sz="2210" spc="216" dirty="0">
              <a:solidFill>
                <a:srgbClr val="231F20"/>
              </a:solidFill>
              <a:latin typeface="DM Sans"/>
            </a:endParaRPr>
          </a:p>
          <a:p>
            <a:pPr marL="0" lvl="0" indent="0" algn="l">
              <a:lnSpc>
                <a:spcPts val="3050"/>
              </a:lnSpc>
              <a:spcBef>
                <a:spcPct val="0"/>
              </a:spcBef>
            </a:pPr>
            <a:endParaRPr lang="en-US" sz="2210" spc="216" dirty="0">
              <a:solidFill>
                <a:srgbClr val="231F20"/>
              </a:solidFill>
              <a:latin typeface="DM Sans"/>
            </a:endParaRPr>
          </a:p>
        </p:txBody>
      </p:sp>
      <p:pic>
        <p:nvPicPr>
          <p:cNvPr id="5" name="Picture 2" descr="A picture containing drawing, table&#10;&#10;Description automatically generated">
            <a:extLst>
              <a:ext uri="{FF2B5EF4-FFF2-40B4-BE49-F238E27FC236}">
                <a16:creationId xmlns:a16="http://schemas.microsoft.com/office/drawing/2014/main" id="{6747C4E2-7094-C7F4-B0D5-BC4AD35B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69050"/>
            <a:ext cx="2922967" cy="5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TextBox 3"/>
          <p:cNvSpPr txBox="1"/>
          <p:nvPr/>
        </p:nvSpPr>
        <p:spPr>
          <a:xfrm>
            <a:off x="867714" y="338790"/>
            <a:ext cx="16496547" cy="1300757"/>
          </a:xfrm>
          <a:prstGeom prst="rect">
            <a:avLst/>
          </a:prstGeom>
        </p:spPr>
        <p:txBody>
          <a:bodyPr lIns="0" tIns="0" rIns="0" bIns="0" rtlCol="0" anchor="t">
            <a:spAutoFit/>
          </a:bodyPr>
          <a:lstStyle/>
          <a:p>
            <a:pPr>
              <a:lnSpc>
                <a:spcPts val="10601"/>
              </a:lnSpc>
            </a:pPr>
            <a:r>
              <a:rPr lang="en-US" sz="7682" spc="752">
                <a:solidFill>
                  <a:srgbClr val="231F20"/>
                </a:solidFill>
                <a:latin typeface="Oswald Bold"/>
              </a:rPr>
              <a:t>CURRENT SITUATION ANALYSIS</a:t>
            </a:r>
          </a:p>
        </p:txBody>
      </p:sp>
      <p:sp>
        <p:nvSpPr>
          <p:cNvPr id="4" name="TextBox 4"/>
          <p:cNvSpPr txBox="1"/>
          <p:nvPr/>
        </p:nvSpPr>
        <p:spPr>
          <a:xfrm>
            <a:off x="867714" y="2030057"/>
            <a:ext cx="16496547" cy="9522095"/>
          </a:xfrm>
          <a:prstGeom prst="rect">
            <a:avLst/>
          </a:prstGeom>
        </p:spPr>
        <p:txBody>
          <a:bodyPr lIns="0" tIns="0" rIns="0" bIns="0" rtlCol="0" anchor="t">
            <a:spAutoFit/>
          </a:bodyPr>
          <a:lstStyle/>
          <a:p>
            <a:pPr>
              <a:lnSpc>
                <a:spcPts val="3050"/>
              </a:lnSpc>
            </a:pPr>
            <a:r>
              <a:rPr lang="en-US" sz="2210" spc="216">
                <a:solidFill>
                  <a:srgbClr val="231F20"/>
                </a:solidFill>
                <a:latin typeface="DM Sans Bold"/>
              </a:rPr>
              <a:t>Key findings:</a:t>
            </a:r>
          </a:p>
          <a:p>
            <a:pPr marL="477229" lvl="1" indent="-238614">
              <a:lnSpc>
                <a:spcPts val="3050"/>
              </a:lnSpc>
              <a:buFont typeface="Arial"/>
              <a:buChar char="•"/>
            </a:pPr>
            <a:r>
              <a:rPr lang="en-US" sz="2210" spc="216">
                <a:solidFill>
                  <a:srgbClr val="231F20"/>
                </a:solidFill>
                <a:latin typeface="DM Sans Bold"/>
              </a:rPr>
              <a:t>Operational inefficiencies:</a:t>
            </a:r>
            <a:r>
              <a:rPr lang="en-US" sz="2210" spc="216">
                <a:solidFill>
                  <a:srgbClr val="231F20"/>
                </a:solidFill>
                <a:latin typeface="DM Sans"/>
              </a:rPr>
              <a:t> Current systems and processes are causing delays, leading to X% in wasted time.</a:t>
            </a:r>
          </a:p>
          <a:p>
            <a:pPr marL="477229" lvl="1" indent="-238614">
              <a:lnSpc>
                <a:spcPts val="3050"/>
              </a:lnSpc>
              <a:buFont typeface="Arial"/>
              <a:buChar char="•"/>
            </a:pPr>
            <a:r>
              <a:rPr lang="en-US" sz="2210" spc="216">
                <a:solidFill>
                  <a:srgbClr val="231F20"/>
                </a:solidFill>
                <a:latin typeface="DM Sans Bold"/>
              </a:rPr>
              <a:t>Resource allocation: </a:t>
            </a:r>
            <a:r>
              <a:rPr lang="en-US" sz="2210" spc="216">
                <a:solidFill>
                  <a:srgbClr val="231F20"/>
                </a:solidFill>
                <a:latin typeface="DM Sans"/>
              </a:rPr>
              <a:t>Our current approach has led to imbalanced workloads, affecting employee satisfaction and increasing turnover rates.</a:t>
            </a:r>
          </a:p>
          <a:p>
            <a:pPr marL="477229" lvl="1" indent="-238614">
              <a:lnSpc>
                <a:spcPts val="3050"/>
              </a:lnSpc>
              <a:buFont typeface="Arial"/>
              <a:buChar char="•"/>
            </a:pPr>
            <a:r>
              <a:rPr lang="en-US" sz="2210" spc="216">
                <a:solidFill>
                  <a:srgbClr val="231F20"/>
                </a:solidFill>
                <a:latin typeface="DM Sans Bold"/>
              </a:rPr>
              <a:t>Financial impact:</a:t>
            </a:r>
            <a:r>
              <a:rPr lang="en-US" sz="2210" spc="216">
                <a:solidFill>
                  <a:srgbClr val="231F20"/>
                </a:solidFill>
                <a:latin typeface="DM Sans"/>
              </a:rPr>
              <a:t> These inefficiencies have resulted in a financial loss of £X million over the last financial year.</a:t>
            </a:r>
          </a:p>
          <a:p>
            <a:pPr marL="477229" lvl="1" indent="-238614">
              <a:lnSpc>
                <a:spcPts val="3050"/>
              </a:lnSpc>
              <a:buFont typeface="Arial"/>
              <a:buChar char="•"/>
            </a:pPr>
            <a:r>
              <a:rPr lang="en-US" sz="2210" spc="216">
                <a:solidFill>
                  <a:srgbClr val="231F20"/>
                </a:solidFill>
                <a:latin typeface="DM Sans Bold"/>
              </a:rPr>
              <a:t>Employee morale:</a:t>
            </a:r>
            <a:r>
              <a:rPr lang="en-US" sz="2210" spc="216">
                <a:solidFill>
                  <a:srgbClr val="231F20"/>
                </a:solidFill>
                <a:latin typeface="DM Sans"/>
              </a:rPr>
              <a:t> Inefficient resource planning contributes to workplace stress and reduced job satisfaction, affecting our overall company culture.</a:t>
            </a:r>
          </a:p>
          <a:p>
            <a:pPr marL="477229" lvl="1" indent="-238614">
              <a:lnSpc>
                <a:spcPts val="3050"/>
              </a:lnSpc>
              <a:buFont typeface="Arial"/>
              <a:buChar char="•"/>
            </a:pPr>
            <a:r>
              <a:rPr lang="en-US" sz="2210" spc="216">
                <a:solidFill>
                  <a:srgbClr val="231F20"/>
                </a:solidFill>
                <a:latin typeface="DM Sans Bold"/>
              </a:rPr>
              <a:t>Productivity:</a:t>
            </a:r>
            <a:r>
              <a:rPr lang="en-US" sz="2210" spc="216">
                <a:solidFill>
                  <a:srgbClr val="231F20"/>
                </a:solidFill>
                <a:latin typeface="DM Sans"/>
              </a:rPr>
              <a:t> Suboptimal resource allocation has led to a X% decrease in productivity, negatively impacting project deadlines and client satisfaction.</a:t>
            </a:r>
          </a:p>
          <a:p>
            <a:pPr>
              <a:lnSpc>
                <a:spcPts val="3050"/>
              </a:lnSpc>
            </a:pPr>
            <a:endParaRPr lang="en-US" sz="2210" spc="216">
              <a:solidFill>
                <a:srgbClr val="231F20"/>
              </a:solidFill>
              <a:latin typeface="DM Sans"/>
            </a:endParaRPr>
          </a:p>
          <a:p>
            <a:pPr>
              <a:lnSpc>
                <a:spcPts val="3050"/>
              </a:lnSpc>
            </a:pPr>
            <a:r>
              <a:rPr lang="en-US" sz="2210" spc="216">
                <a:solidFill>
                  <a:srgbClr val="231F20"/>
                </a:solidFill>
                <a:latin typeface="DM Sans Bold"/>
              </a:rPr>
              <a:t>The data speaks</a:t>
            </a:r>
          </a:p>
          <a:p>
            <a:pPr>
              <a:lnSpc>
                <a:spcPts val="3050"/>
              </a:lnSpc>
            </a:pPr>
            <a:r>
              <a:rPr lang="en-US" sz="2210" spc="216">
                <a:solidFill>
                  <a:srgbClr val="231F20"/>
                </a:solidFill>
                <a:ea typeface="DM Sans"/>
              </a:rPr>
              <a:t>📈 </a:t>
            </a:r>
            <a:r>
              <a:rPr lang="en-US" sz="2210" spc="216">
                <a:solidFill>
                  <a:srgbClr val="231F20"/>
                </a:solidFill>
                <a:latin typeface="DM Sans Bold"/>
              </a:rPr>
              <a:t>Metrics:</a:t>
            </a:r>
          </a:p>
          <a:p>
            <a:pPr marL="477229" lvl="1" indent="-238614">
              <a:lnSpc>
                <a:spcPts val="3050"/>
              </a:lnSpc>
              <a:buFont typeface="Arial"/>
              <a:buChar char="•"/>
            </a:pPr>
            <a:r>
              <a:rPr lang="en-US" sz="2210" spc="216">
                <a:solidFill>
                  <a:srgbClr val="231F20"/>
                </a:solidFill>
                <a:latin typeface="DM Sans"/>
              </a:rPr>
              <a:t>X% increase in project delays</a:t>
            </a:r>
          </a:p>
          <a:p>
            <a:pPr marL="477229" lvl="1" indent="-238614">
              <a:lnSpc>
                <a:spcPts val="3050"/>
              </a:lnSpc>
              <a:buFont typeface="Arial"/>
              <a:buChar char="•"/>
            </a:pPr>
            <a:r>
              <a:rPr lang="en-US" sz="2210" spc="216">
                <a:solidFill>
                  <a:srgbClr val="231F20"/>
                </a:solidFill>
                <a:latin typeface="DM Sans"/>
              </a:rPr>
              <a:t>Y% decrease in customer satisfaction ratings</a:t>
            </a:r>
          </a:p>
          <a:p>
            <a:pPr marL="477229" lvl="1" indent="-238614">
              <a:lnSpc>
                <a:spcPts val="3050"/>
              </a:lnSpc>
              <a:buFont typeface="Arial"/>
              <a:buChar char="•"/>
            </a:pPr>
            <a:r>
              <a:rPr lang="en-US" sz="2210" spc="216">
                <a:solidFill>
                  <a:srgbClr val="231F20"/>
                </a:solidFill>
                <a:latin typeface="DM Sans"/>
              </a:rPr>
              <a:t>Z% rise in operational costs</a:t>
            </a:r>
          </a:p>
          <a:p>
            <a:pPr>
              <a:lnSpc>
                <a:spcPts val="3050"/>
              </a:lnSpc>
            </a:pPr>
            <a:r>
              <a:rPr lang="en-US" sz="2210" spc="216">
                <a:solidFill>
                  <a:srgbClr val="231F20"/>
                </a:solidFill>
                <a:ea typeface="DM Sans"/>
              </a:rPr>
              <a:t>📋 </a:t>
            </a:r>
            <a:r>
              <a:rPr lang="en-US" sz="2210" spc="216">
                <a:solidFill>
                  <a:srgbClr val="231F20"/>
                </a:solidFill>
                <a:latin typeface="DM Sans Bold"/>
              </a:rPr>
              <a:t>Real-life examples:</a:t>
            </a:r>
          </a:p>
          <a:p>
            <a:pPr marL="477229" lvl="1" indent="-238614">
              <a:lnSpc>
                <a:spcPts val="3050"/>
              </a:lnSpc>
              <a:buFont typeface="Arial"/>
              <a:buChar char="•"/>
            </a:pPr>
            <a:r>
              <a:rPr lang="en-US" sz="2210" spc="216">
                <a:solidFill>
                  <a:srgbClr val="231F20"/>
                </a:solidFill>
                <a:latin typeface="DM Sans"/>
              </a:rPr>
              <a:t>Case Study 1: The recent [Project name] was delayed by X weeks, costing us £Y.</a:t>
            </a:r>
          </a:p>
          <a:p>
            <a:pPr marL="477229" lvl="1" indent="-238614">
              <a:lnSpc>
                <a:spcPts val="3050"/>
              </a:lnSpc>
              <a:buFont typeface="Arial"/>
              <a:buChar char="•"/>
            </a:pPr>
            <a:r>
              <a:rPr lang="en-US" sz="2210" spc="216">
                <a:solidFill>
                  <a:srgbClr val="231F20"/>
                </a:solidFill>
                <a:latin typeface="DM Sans"/>
              </a:rPr>
              <a:t>Case Study 2: Employee surveys indicate dissatisfaction levels are at an all-time high, affecting team morale.</a:t>
            </a:r>
          </a:p>
          <a:p>
            <a:pPr>
              <a:lnSpc>
                <a:spcPts val="3050"/>
              </a:lnSpc>
            </a:pPr>
            <a:endParaRPr lang="en-US" sz="2210" spc="216">
              <a:solidFill>
                <a:srgbClr val="231F20"/>
              </a:solidFill>
              <a:latin typeface="DM Sans"/>
            </a:endParaRPr>
          </a:p>
          <a:p>
            <a:pPr>
              <a:lnSpc>
                <a:spcPts val="3050"/>
              </a:lnSpc>
            </a:pPr>
            <a:endParaRPr lang="en-US" sz="2210" spc="216">
              <a:solidFill>
                <a:srgbClr val="231F20"/>
              </a:solidFill>
              <a:latin typeface="DM Sans"/>
            </a:endParaRPr>
          </a:p>
          <a:p>
            <a:pPr>
              <a:lnSpc>
                <a:spcPts val="3050"/>
              </a:lnSpc>
            </a:pPr>
            <a:endParaRPr lang="en-US" sz="2210" spc="216">
              <a:solidFill>
                <a:srgbClr val="231F20"/>
              </a:solidFill>
              <a:latin typeface="DM Sans"/>
            </a:endParaRPr>
          </a:p>
          <a:p>
            <a:pPr marL="0" lvl="0" indent="0" algn="l">
              <a:lnSpc>
                <a:spcPts val="3050"/>
              </a:lnSpc>
              <a:spcBef>
                <a:spcPct val="0"/>
              </a:spcBef>
            </a:pPr>
            <a:endParaRPr lang="en-US" sz="2210" spc="216">
              <a:solidFill>
                <a:srgbClr val="231F20"/>
              </a:solidFill>
              <a:latin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a:off x="13869920" y="9636499"/>
            <a:ext cx="4876482" cy="516424"/>
          </a:xfrm>
          <a:custGeom>
            <a:avLst/>
            <a:gdLst/>
            <a:ahLst/>
            <a:cxnLst/>
            <a:rect l="l" t="t" r="r" b="b"/>
            <a:pathLst>
              <a:path w="4876482" h="516424">
                <a:moveTo>
                  <a:pt x="0" y="0"/>
                </a:moveTo>
                <a:lnTo>
                  <a:pt x="4876482" y="0"/>
                </a:lnTo>
                <a:lnTo>
                  <a:pt x="4876482" y="516424"/>
                </a:lnTo>
                <a:lnTo>
                  <a:pt x="0" y="516424"/>
                </a:lnTo>
                <a:lnTo>
                  <a:pt x="0" y="0"/>
                </a:lnTo>
                <a:close/>
              </a:path>
            </a:pathLst>
          </a:custGeom>
          <a:blipFill>
            <a:blip r:embed="rId3"/>
            <a:stretch>
              <a:fillRect t="-86495"/>
            </a:stretch>
          </a:blipFill>
        </p:spPr>
        <p:txBody>
          <a:bodyPr/>
          <a:lstStyle/>
          <a:p>
            <a:endParaRPr lang="en-GB"/>
          </a:p>
        </p:txBody>
      </p:sp>
      <p:sp>
        <p:nvSpPr>
          <p:cNvPr id="5" name="Freeform 5"/>
          <p:cNvSpPr/>
          <p:nvPr/>
        </p:nvSpPr>
        <p:spPr>
          <a:xfrm>
            <a:off x="9434034" y="4841644"/>
            <a:ext cx="8101109" cy="5053067"/>
          </a:xfrm>
          <a:custGeom>
            <a:avLst/>
            <a:gdLst/>
            <a:ahLst/>
            <a:cxnLst/>
            <a:rect l="l" t="t" r="r" b="b"/>
            <a:pathLst>
              <a:path w="8101109" h="5053067">
                <a:moveTo>
                  <a:pt x="0" y="0"/>
                </a:moveTo>
                <a:lnTo>
                  <a:pt x="8101110" y="0"/>
                </a:lnTo>
                <a:lnTo>
                  <a:pt x="8101110" y="5053067"/>
                </a:lnTo>
                <a:lnTo>
                  <a:pt x="0" y="5053067"/>
                </a:lnTo>
                <a:lnTo>
                  <a:pt x="0" y="0"/>
                </a:lnTo>
                <a:close/>
              </a:path>
            </a:pathLst>
          </a:custGeom>
          <a:blipFill>
            <a:blip r:embed="rId4"/>
            <a:stretch>
              <a:fillRect/>
            </a:stretch>
          </a:blipFill>
        </p:spPr>
        <p:txBody>
          <a:bodyPr/>
          <a:lstStyle/>
          <a:p>
            <a:endParaRPr lang="en-GB"/>
          </a:p>
        </p:txBody>
      </p:sp>
      <p:sp>
        <p:nvSpPr>
          <p:cNvPr id="6" name="TextBox 6"/>
          <p:cNvSpPr txBox="1"/>
          <p:nvPr/>
        </p:nvSpPr>
        <p:spPr>
          <a:xfrm>
            <a:off x="1066800" y="485909"/>
            <a:ext cx="8215188" cy="2560927"/>
          </a:xfrm>
          <a:prstGeom prst="rect">
            <a:avLst/>
          </a:prstGeom>
        </p:spPr>
        <p:txBody>
          <a:bodyPr wrap="square" lIns="0" tIns="0" rIns="0" bIns="0" rtlCol="0" anchor="t">
            <a:spAutoFit/>
          </a:bodyPr>
          <a:lstStyle/>
          <a:p>
            <a:pPr>
              <a:lnSpc>
                <a:spcPts val="9903"/>
              </a:lnSpc>
            </a:pPr>
            <a:r>
              <a:rPr lang="en-US" sz="9431" spc="924" dirty="0">
                <a:solidFill>
                  <a:srgbClr val="231F20"/>
                </a:solidFill>
                <a:latin typeface="Oswald Bold"/>
              </a:rPr>
              <a:t>SOLUTION</a:t>
            </a:r>
          </a:p>
          <a:p>
            <a:pPr marL="0" lvl="0" indent="0">
              <a:lnSpc>
                <a:spcPts val="9903"/>
              </a:lnSpc>
            </a:pPr>
            <a:r>
              <a:rPr lang="en-US" sz="9431" spc="924" dirty="0">
                <a:solidFill>
                  <a:srgbClr val="231F20"/>
                </a:solidFill>
                <a:latin typeface="Oswald Bold"/>
              </a:rPr>
              <a:t>OVERVIEW</a:t>
            </a:r>
          </a:p>
        </p:txBody>
      </p:sp>
      <p:sp>
        <p:nvSpPr>
          <p:cNvPr id="7" name="TextBox 7"/>
          <p:cNvSpPr txBox="1"/>
          <p:nvPr/>
        </p:nvSpPr>
        <p:spPr>
          <a:xfrm>
            <a:off x="1066800" y="3291000"/>
            <a:ext cx="7898416" cy="5726504"/>
          </a:xfrm>
          <a:prstGeom prst="rect">
            <a:avLst/>
          </a:prstGeom>
        </p:spPr>
        <p:txBody>
          <a:bodyPr wrap="square" lIns="0" tIns="0" rIns="0" bIns="0" rtlCol="0" anchor="t">
            <a:spAutoFit/>
          </a:bodyPr>
          <a:lstStyle/>
          <a:p>
            <a:pPr>
              <a:lnSpc>
                <a:spcPts val="3160"/>
              </a:lnSpc>
            </a:pPr>
            <a:r>
              <a:rPr lang="en-US" sz="2290" spc="224" dirty="0">
                <a:solidFill>
                  <a:srgbClr val="231F20"/>
                </a:solidFill>
                <a:latin typeface="DM Sans Bold"/>
              </a:rPr>
              <a:t>OUTSTANDING CLIENT EXPERIENCES</a:t>
            </a:r>
          </a:p>
          <a:p>
            <a:pPr>
              <a:lnSpc>
                <a:spcPts val="3160"/>
              </a:lnSpc>
            </a:pPr>
            <a:r>
              <a:rPr lang="en-US" sz="2290" spc="224" dirty="0">
                <a:solidFill>
                  <a:srgbClr val="231F20"/>
                </a:solidFill>
                <a:latin typeface="DM Sans"/>
              </a:rPr>
              <a:t>Retain Cloud enables you to manage your resources across multiple teams, with multiple skills across different locations and time zones for faster demand fulfilment, improved demand planning and exceptional client experiences.</a:t>
            </a:r>
          </a:p>
          <a:p>
            <a:pPr>
              <a:lnSpc>
                <a:spcPts val="3160"/>
              </a:lnSpc>
            </a:pPr>
            <a:endParaRPr lang="en-US" sz="2290" spc="224" dirty="0">
              <a:solidFill>
                <a:srgbClr val="231F20"/>
              </a:solidFill>
              <a:latin typeface="DM Sans"/>
            </a:endParaRPr>
          </a:p>
          <a:p>
            <a:pPr>
              <a:lnSpc>
                <a:spcPts val="3160"/>
              </a:lnSpc>
            </a:pPr>
            <a:r>
              <a:rPr lang="en-US" sz="2290" spc="224" dirty="0">
                <a:solidFill>
                  <a:srgbClr val="231F20"/>
                </a:solidFill>
                <a:latin typeface="DM Sans Bold"/>
              </a:rPr>
              <a:t>PROFITABLE BUSINESS GROWTH</a:t>
            </a:r>
          </a:p>
          <a:p>
            <a:pPr>
              <a:lnSpc>
                <a:spcPts val="3160"/>
              </a:lnSpc>
            </a:pPr>
            <a:r>
              <a:rPr lang="en-US" sz="2290" spc="224" dirty="0">
                <a:solidFill>
                  <a:srgbClr val="231F20"/>
                </a:solidFill>
                <a:latin typeface="DM Sans"/>
              </a:rPr>
              <a:t>Work faster with access to a single, real-time view of all your resources, connecting key sources of information across your business, improving the tracking of billable </a:t>
            </a:r>
            <a:r>
              <a:rPr lang="en-US" sz="2290" spc="224" dirty="0" err="1">
                <a:solidFill>
                  <a:srgbClr val="231F20"/>
                </a:solidFill>
                <a:latin typeface="DM Sans"/>
              </a:rPr>
              <a:t>utilisation</a:t>
            </a:r>
            <a:r>
              <a:rPr lang="en-US" sz="2290" spc="224" dirty="0">
                <a:solidFill>
                  <a:srgbClr val="231F20"/>
                </a:solidFill>
                <a:latin typeface="DM Sans"/>
              </a:rPr>
              <a:t> and enhancing planning with scenario modelling.</a:t>
            </a:r>
          </a:p>
          <a:p>
            <a:pPr marL="494517" lvl="1" indent="-247259">
              <a:lnSpc>
                <a:spcPts val="3160"/>
              </a:lnSpc>
              <a:buFont typeface="Arial"/>
              <a:buChar char="•"/>
            </a:pPr>
            <a:endParaRPr lang="en-US" sz="2290" spc="224" dirty="0">
              <a:solidFill>
                <a:srgbClr val="231F20"/>
              </a:solidFill>
              <a:latin typeface="DM Sans"/>
            </a:endParaRPr>
          </a:p>
        </p:txBody>
      </p:sp>
      <p:sp>
        <p:nvSpPr>
          <p:cNvPr id="8" name="TextBox 8"/>
          <p:cNvSpPr txBox="1"/>
          <p:nvPr/>
        </p:nvSpPr>
        <p:spPr>
          <a:xfrm>
            <a:off x="9434034" y="1366681"/>
            <a:ext cx="6162866" cy="3586189"/>
          </a:xfrm>
          <a:prstGeom prst="rect">
            <a:avLst/>
          </a:prstGeom>
        </p:spPr>
        <p:txBody>
          <a:bodyPr lIns="0" tIns="0" rIns="0" bIns="0" rtlCol="0" anchor="t">
            <a:spAutoFit/>
          </a:bodyPr>
          <a:lstStyle/>
          <a:p>
            <a:pPr>
              <a:lnSpc>
                <a:spcPts val="3160"/>
              </a:lnSpc>
            </a:pPr>
            <a:r>
              <a:rPr lang="en-US" sz="2290" spc="224">
                <a:solidFill>
                  <a:srgbClr val="231F20"/>
                </a:solidFill>
                <a:latin typeface="DM Sans Bold"/>
              </a:rPr>
              <a:t>ATTRACT. RETAIN. DEVELOP</a:t>
            </a:r>
          </a:p>
          <a:p>
            <a:pPr>
              <a:lnSpc>
                <a:spcPts val="3160"/>
              </a:lnSpc>
            </a:pPr>
            <a:r>
              <a:rPr lang="en-US" sz="2290" spc="224">
                <a:solidFill>
                  <a:srgbClr val="231F20"/>
                </a:solidFill>
                <a:latin typeface="DM Sans"/>
              </a:rPr>
              <a:t>Seek out the best new talent in an unbiased, inclusive and transparent way while keeping hold of existing staff and boosting training ROI through enhanced engagement and individualised career development support.</a:t>
            </a:r>
          </a:p>
          <a:p>
            <a:pPr>
              <a:lnSpc>
                <a:spcPts val="3160"/>
              </a:lnSpc>
            </a:pPr>
            <a:endParaRPr lang="en-US" sz="2290" spc="224">
              <a:solidFill>
                <a:srgbClr val="231F20"/>
              </a:solidFill>
              <a:latin typeface="DM Sans"/>
            </a:endParaRPr>
          </a:p>
        </p:txBody>
      </p:sp>
      <p:pic>
        <p:nvPicPr>
          <p:cNvPr id="9" name="Picture 2" descr="A picture containing drawing, table&#10;&#10;Description automatically generated">
            <a:extLst>
              <a:ext uri="{FF2B5EF4-FFF2-40B4-BE49-F238E27FC236}">
                <a16:creationId xmlns:a16="http://schemas.microsoft.com/office/drawing/2014/main" id="{A5694E00-1734-7F6D-2300-A5B7669C7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269050"/>
            <a:ext cx="2922967" cy="5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TextBox 3"/>
          <p:cNvSpPr txBox="1"/>
          <p:nvPr/>
        </p:nvSpPr>
        <p:spPr>
          <a:xfrm>
            <a:off x="867714" y="338790"/>
            <a:ext cx="16496547" cy="1300757"/>
          </a:xfrm>
          <a:prstGeom prst="rect">
            <a:avLst/>
          </a:prstGeom>
        </p:spPr>
        <p:txBody>
          <a:bodyPr lIns="0" tIns="0" rIns="0" bIns="0" rtlCol="0" anchor="t">
            <a:spAutoFit/>
          </a:bodyPr>
          <a:lstStyle/>
          <a:p>
            <a:pPr>
              <a:lnSpc>
                <a:spcPts val="10601"/>
              </a:lnSpc>
            </a:pPr>
            <a:r>
              <a:rPr lang="en-US" sz="7682" spc="752">
                <a:solidFill>
                  <a:srgbClr val="231F20"/>
                </a:solidFill>
                <a:latin typeface="Oswald Bold"/>
              </a:rPr>
              <a:t>FINANCIAL ANALYSIS</a:t>
            </a:r>
          </a:p>
        </p:txBody>
      </p:sp>
      <p:sp>
        <p:nvSpPr>
          <p:cNvPr id="4" name="TextBox 4"/>
          <p:cNvSpPr txBox="1"/>
          <p:nvPr/>
        </p:nvSpPr>
        <p:spPr>
          <a:xfrm>
            <a:off x="867714" y="2030057"/>
            <a:ext cx="17420286" cy="8760095"/>
          </a:xfrm>
          <a:prstGeom prst="rect">
            <a:avLst/>
          </a:prstGeom>
        </p:spPr>
        <p:txBody>
          <a:bodyPr wrap="square" lIns="0" tIns="0" rIns="0" bIns="0" rtlCol="0" anchor="t">
            <a:spAutoFit/>
          </a:bodyPr>
          <a:lstStyle/>
          <a:p>
            <a:pPr>
              <a:lnSpc>
                <a:spcPts val="3050"/>
              </a:lnSpc>
            </a:pPr>
            <a:r>
              <a:rPr lang="en-US" sz="2210" spc="216" dirty="0">
                <a:solidFill>
                  <a:srgbClr val="231F20"/>
                </a:solidFill>
                <a:latin typeface="DM Sans Bold"/>
              </a:rPr>
              <a:t>Current costs:</a:t>
            </a:r>
          </a:p>
          <a:p>
            <a:pPr marL="477229" lvl="1" indent="-238614">
              <a:lnSpc>
                <a:spcPts val="3050"/>
              </a:lnSpc>
              <a:buFont typeface="Arial"/>
              <a:buChar char="•"/>
            </a:pPr>
            <a:r>
              <a:rPr lang="en-US" sz="2210" spc="216" dirty="0">
                <a:solidFill>
                  <a:srgbClr val="231F20"/>
                </a:solidFill>
                <a:latin typeface="DM Sans"/>
              </a:rPr>
              <a:t>Operational inefficiencies cost us approximately £X annually.</a:t>
            </a:r>
          </a:p>
          <a:p>
            <a:pPr marL="477229" lvl="1" indent="-238614">
              <a:lnSpc>
                <a:spcPts val="3050"/>
              </a:lnSpc>
              <a:buFont typeface="Arial"/>
              <a:buChar char="•"/>
            </a:pPr>
            <a:r>
              <a:rPr lang="en-US" sz="2210" spc="216" dirty="0">
                <a:solidFill>
                  <a:srgbClr val="231F20"/>
                </a:solidFill>
                <a:latin typeface="DM Sans"/>
              </a:rPr>
              <a:t>Turnover and training new staff: £Y.</a:t>
            </a:r>
          </a:p>
          <a:p>
            <a:pPr>
              <a:lnSpc>
                <a:spcPts val="3050"/>
              </a:lnSpc>
            </a:pPr>
            <a:endParaRPr lang="en-US" sz="2210" spc="216" dirty="0">
              <a:solidFill>
                <a:srgbClr val="231F20"/>
              </a:solidFill>
              <a:latin typeface="DM Sans"/>
            </a:endParaRPr>
          </a:p>
          <a:p>
            <a:pPr>
              <a:lnSpc>
                <a:spcPts val="3050"/>
              </a:lnSpc>
            </a:pPr>
            <a:r>
              <a:rPr lang="en-US" sz="2210" spc="216" dirty="0">
                <a:solidFill>
                  <a:srgbClr val="231F20"/>
                </a:solidFill>
                <a:ea typeface="DM Sans Bold"/>
              </a:rPr>
              <a:t>📉 Lost revenue:</a:t>
            </a:r>
          </a:p>
          <a:p>
            <a:pPr marL="477229" lvl="1" indent="-238614">
              <a:lnSpc>
                <a:spcPts val="3050"/>
              </a:lnSpc>
              <a:buFont typeface="Arial"/>
              <a:buChar char="•"/>
            </a:pPr>
            <a:r>
              <a:rPr lang="en-US" sz="2210" spc="216" dirty="0">
                <a:solidFill>
                  <a:srgbClr val="231F20"/>
                </a:solidFill>
                <a:latin typeface="DM Sans"/>
              </a:rPr>
              <a:t>Project delays and inefficiencies have led to approximately £Z in lost revenue.</a:t>
            </a:r>
          </a:p>
          <a:p>
            <a:pPr>
              <a:lnSpc>
                <a:spcPts val="3050"/>
              </a:lnSpc>
            </a:pPr>
            <a:endParaRPr lang="en-US" sz="2210" spc="216" dirty="0">
              <a:solidFill>
                <a:srgbClr val="231F20"/>
              </a:solidFill>
              <a:latin typeface="DM Sans"/>
            </a:endParaRPr>
          </a:p>
          <a:p>
            <a:pPr>
              <a:lnSpc>
                <a:spcPts val="3050"/>
              </a:lnSpc>
            </a:pPr>
            <a:r>
              <a:rPr lang="en-US" sz="2210" spc="216" dirty="0">
                <a:solidFill>
                  <a:srgbClr val="231F20"/>
                </a:solidFill>
                <a:latin typeface="DM Sans Bold"/>
              </a:rPr>
              <a:t>Software investment: </a:t>
            </a:r>
            <a:r>
              <a:rPr lang="en-US" sz="2210" spc="216" dirty="0">
                <a:solidFill>
                  <a:srgbClr val="231F20"/>
                </a:solidFill>
                <a:latin typeface="DM Sans"/>
              </a:rPr>
              <a:t>Monthly pricing starts at £17 per user per month</a:t>
            </a:r>
          </a:p>
          <a:p>
            <a:pPr>
              <a:lnSpc>
                <a:spcPts val="3050"/>
              </a:lnSpc>
            </a:pPr>
            <a:endParaRPr lang="en-US" sz="2210" spc="216" dirty="0">
              <a:solidFill>
                <a:srgbClr val="231F20"/>
              </a:solidFill>
              <a:latin typeface="DM Sans"/>
            </a:endParaRPr>
          </a:p>
          <a:p>
            <a:pPr>
              <a:lnSpc>
                <a:spcPts val="3050"/>
              </a:lnSpc>
            </a:pPr>
            <a:r>
              <a:rPr lang="en-US" sz="2210" spc="216" dirty="0">
                <a:solidFill>
                  <a:srgbClr val="231F20"/>
                </a:solidFill>
                <a:ea typeface="DM Sans Bold"/>
              </a:rPr>
              <a:t>📈 Projected ROI: </a:t>
            </a:r>
            <a:r>
              <a:rPr lang="en-US" sz="2210" spc="216" dirty="0">
                <a:solidFill>
                  <a:srgbClr val="231F20"/>
                </a:solidFill>
                <a:latin typeface="DM Sans"/>
              </a:rPr>
              <a:t>Using </a:t>
            </a:r>
            <a:r>
              <a:rPr lang="en-US" sz="2210" spc="216" dirty="0" err="1">
                <a:solidFill>
                  <a:srgbClr val="231F20"/>
                </a:solidFill>
                <a:latin typeface="DM Sans"/>
              </a:rPr>
              <a:t>Retain's</a:t>
            </a:r>
            <a:r>
              <a:rPr lang="en-US" sz="2210" spc="216" dirty="0">
                <a:solidFill>
                  <a:srgbClr val="231F20"/>
                </a:solidFill>
                <a:latin typeface="DM Sans"/>
              </a:rPr>
              <a:t> free ROI calculator, our initial investment will yield an X% ROI within Y months.</a:t>
            </a:r>
          </a:p>
          <a:p>
            <a:pPr>
              <a:lnSpc>
                <a:spcPts val="3050"/>
              </a:lnSpc>
            </a:pPr>
            <a:endParaRPr lang="en-US" sz="2210" spc="216" dirty="0">
              <a:solidFill>
                <a:srgbClr val="231F20"/>
              </a:solidFill>
              <a:latin typeface="DM Sans"/>
            </a:endParaRPr>
          </a:p>
          <a:p>
            <a:pPr>
              <a:lnSpc>
                <a:spcPts val="3050"/>
              </a:lnSpc>
            </a:pPr>
            <a:r>
              <a:rPr lang="en-US" sz="2210" spc="216" dirty="0">
                <a:solidFill>
                  <a:srgbClr val="231F20"/>
                </a:solidFill>
                <a:latin typeface="DM Sans Bold"/>
              </a:rPr>
              <a:t>Breakdown of savings</a:t>
            </a:r>
          </a:p>
          <a:p>
            <a:pPr marL="477229" lvl="1" indent="-238614">
              <a:lnSpc>
                <a:spcPts val="3050"/>
              </a:lnSpc>
              <a:buFont typeface="Arial"/>
              <a:buChar char="•"/>
            </a:pPr>
            <a:r>
              <a:rPr lang="en-US" sz="2210" spc="216" dirty="0">
                <a:solidFill>
                  <a:srgbClr val="231F20"/>
                </a:solidFill>
                <a:latin typeface="DM Sans"/>
              </a:rPr>
              <a:t>An estimated reduction in resource </a:t>
            </a:r>
            <a:r>
              <a:rPr lang="en-US" sz="2210" spc="216" dirty="0" err="1">
                <a:solidFill>
                  <a:srgbClr val="231F20"/>
                </a:solidFill>
                <a:latin typeface="DM Sans"/>
              </a:rPr>
              <a:t>utilisation</a:t>
            </a:r>
            <a:r>
              <a:rPr lang="en-US" sz="2210" spc="216" dirty="0">
                <a:solidFill>
                  <a:srgbClr val="231F20"/>
                </a:solidFill>
                <a:latin typeface="DM Sans"/>
              </a:rPr>
              <a:t> saves us £</a:t>
            </a:r>
            <a:r>
              <a:rPr lang="en-US" sz="2210" spc="216" dirty="0">
                <a:solidFill>
                  <a:srgbClr val="231F20"/>
                </a:solidFill>
                <a:latin typeface="DM Sans Bold"/>
              </a:rPr>
              <a:t>X</a:t>
            </a:r>
            <a:r>
              <a:rPr lang="en-US" sz="2210" spc="216" dirty="0">
                <a:solidFill>
                  <a:srgbClr val="231F20"/>
                </a:solidFill>
                <a:latin typeface="DM Sans"/>
              </a:rPr>
              <a:t> per year.</a:t>
            </a:r>
          </a:p>
          <a:p>
            <a:pPr marL="477229" lvl="1" indent="-238614">
              <a:lnSpc>
                <a:spcPts val="3050"/>
              </a:lnSpc>
              <a:buFont typeface="Arial"/>
              <a:buChar char="•"/>
            </a:pPr>
            <a:r>
              <a:rPr lang="en-US" sz="2210" spc="216" dirty="0">
                <a:solidFill>
                  <a:srgbClr val="231F20"/>
                </a:solidFill>
                <a:latin typeface="DM Sans"/>
              </a:rPr>
              <a:t>Improved sourcing costs saves us £X per year.</a:t>
            </a:r>
          </a:p>
          <a:p>
            <a:pPr marL="477229" lvl="1" indent="-238614">
              <a:lnSpc>
                <a:spcPts val="3050"/>
              </a:lnSpc>
              <a:buFont typeface="Arial"/>
              <a:buChar char="•"/>
            </a:pPr>
            <a:r>
              <a:rPr lang="en-US" sz="2210" spc="216" dirty="0">
                <a:solidFill>
                  <a:srgbClr val="231F20"/>
                </a:solidFill>
                <a:latin typeface="DM Sans"/>
              </a:rPr>
              <a:t>Revenue improvements increase by £X per year.</a:t>
            </a:r>
          </a:p>
          <a:p>
            <a:pPr>
              <a:lnSpc>
                <a:spcPts val="3050"/>
              </a:lnSpc>
            </a:pPr>
            <a:endParaRPr lang="en-US" sz="2210" spc="216" dirty="0">
              <a:solidFill>
                <a:srgbClr val="231F20"/>
              </a:solidFill>
              <a:latin typeface="DM Sans"/>
            </a:endParaRPr>
          </a:p>
          <a:p>
            <a:pPr>
              <a:lnSpc>
                <a:spcPts val="3050"/>
              </a:lnSpc>
            </a:pPr>
            <a:r>
              <a:rPr lang="en-US" sz="2210" spc="216" dirty="0">
                <a:solidFill>
                  <a:srgbClr val="231F20"/>
                </a:solidFill>
                <a:ea typeface="DM Sans Bold"/>
              </a:rPr>
              <a:t>🔗 </a:t>
            </a:r>
            <a:r>
              <a:rPr lang="en-US" sz="2210" b="1" spc="216" dirty="0">
                <a:solidFill>
                  <a:srgbClr val="231F20"/>
                </a:solidFill>
                <a:ea typeface="DM Sans Bold"/>
              </a:rPr>
              <a:t>Try It Yourself:</a:t>
            </a:r>
          </a:p>
          <a:p>
            <a:pPr>
              <a:lnSpc>
                <a:spcPts val="3050"/>
              </a:lnSpc>
            </a:pPr>
            <a:r>
              <a:rPr lang="en-US" sz="2210" spc="216" dirty="0">
                <a:solidFill>
                  <a:srgbClr val="231F20"/>
                </a:solidFill>
                <a:latin typeface="DM Sans"/>
              </a:rPr>
              <a:t>Don't just take our word for it! Use </a:t>
            </a:r>
            <a:r>
              <a:rPr lang="en-US" sz="2210" spc="216" dirty="0" err="1">
                <a:solidFill>
                  <a:srgbClr val="231F20"/>
                </a:solidFill>
                <a:latin typeface="DM Sans"/>
              </a:rPr>
              <a:t>Retain's</a:t>
            </a:r>
            <a:r>
              <a:rPr lang="en-US" sz="2210" spc="216" dirty="0">
                <a:solidFill>
                  <a:srgbClr val="231F20"/>
                </a:solidFill>
                <a:latin typeface="DM Sans"/>
              </a:rPr>
              <a:t> free ROI calculator to run your own scenarios.</a:t>
            </a:r>
          </a:p>
          <a:p>
            <a:pPr>
              <a:lnSpc>
                <a:spcPts val="3050"/>
              </a:lnSpc>
            </a:pPr>
            <a:endParaRPr lang="en-US" sz="2210" spc="216" dirty="0">
              <a:solidFill>
                <a:srgbClr val="231F20"/>
              </a:solidFill>
              <a:latin typeface="DM Sans"/>
            </a:endParaRPr>
          </a:p>
          <a:p>
            <a:pPr>
              <a:lnSpc>
                <a:spcPts val="3050"/>
              </a:lnSpc>
            </a:pPr>
            <a:endParaRPr lang="en-US" sz="2210" spc="216" dirty="0">
              <a:solidFill>
                <a:srgbClr val="231F20"/>
              </a:solidFill>
              <a:latin typeface="DM Sans"/>
            </a:endParaRPr>
          </a:p>
          <a:p>
            <a:pPr>
              <a:lnSpc>
                <a:spcPts val="3050"/>
              </a:lnSpc>
            </a:pPr>
            <a:endParaRPr lang="en-US" sz="2210" spc="216" dirty="0">
              <a:solidFill>
                <a:srgbClr val="231F20"/>
              </a:solidFill>
              <a:latin typeface="DM Sans"/>
            </a:endParaRPr>
          </a:p>
          <a:p>
            <a:pPr marL="0" lvl="0" indent="0" algn="l">
              <a:lnSpc>
                <a:spcPts val="3050"/>
              </a:lnSpc>
              <a:spcBef>
                <a:spcPct val="0"/>
              </a:spcBef>
            </a:pPr>
            <a:endParaRPr lang="en-US" sz="2210" spc="216" dirty="0">
              <a:solidFill>
                <a:srgbClr val="231F20"/>
              </a:solidFill>
              <a:latin typeface="DM Sans"/>
            </a:endParaRPr>
          </a:p>
        </p:txBody>
      </p:sp>
      <p:pic>
        <p:nvPicPr>
          <p:cNvPr id="5" name="Picture 2" descr="A picture containing drawing, table&#10;&#10;Description automatically generated">
            <a:extLst>
              <a:ext uri="{FF2B5EF4-FFF2-40B4-BE49-F238E27FC236}">
                <a16:creationId xmlns:a16="http://schemas.microsoft.com/office/drawing/2014/main" id="{F80F7A89-0D1D-4627-F2CC-C3342A0FC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69050"/>
            <a:ext cx="2922967" cy="5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TextBox 3"/>
          <p:cNvSpPr txBox="1"/>
          <p:nvPr/>
        </p:nvSpPr>
        <p:spPr>
          <a:xfrm>
            <a:off x="867714" y="338790"/>
            <a:ext cx="16496547" cy="1300757"/>
          </a:xfrm>
          <a:prstGeom prst="rect">
            <a:avLst/>
          </a:prstGeom>
        </p:spPr>
        <p:txBody>
          <a:bodyPr lIns="0" tIns="0" rIns="0" bIns="0" rtlCol="0" anchor="t">
            <a:spAutoFit/>
          </a:bodyPr>
          <a:lstStyle/>
          <a:p>
            <a:pPr>
              <a:lnSpc>
                <a:spcPts val="10601"/>
              </a:lnSpc>
            </a:pPr>
            <a:r>
              <a:rPr lang="en-US" sz="7682" spc="752">
                <a:solidFill>
                  <a:srgbClr val="231F20"/>
                </a:solidFill>
                <a:latin typeface="Oswald Bold"/>
              </a:rPr>
              <a:t>RISK ASSESSMENT</a:t>
            </a:r>
          </a:p>
        </p:txBody>
      </p:sp>
      <p:sp>
        <p:nvSpPr>
          <p:cNvPr id="4" name="TextBox 4"/>
          <p:cNvSpPr txBox="1"/>
          <p:nvPr/>
        </p:nvSpPr>
        <p:spPr>
          <a:xfrm>
            <a:off x="867714" y="2030057"/>
            <a:ext cx="16496547" cy="9903095"/>
          </a:xfrm>
          <a:prstGeom prst="rect">
            <a:avLst/>
          </a:prstGeom>
        </p:spPr>
        <p:txBody>
          <a:bodyPr lIns="0" tIns="0" rIns="0" bIns="0" rtlCol="0" anchor="t">
            <a:spAutoFit/>
          </a:bodyPr>
          <a:lstStyle/>
          <a:p>
            <a:pPr>
              <a:lnSpc>
                <a:spcPts val="3050"/>
              </a:lnSpc>
            </a:pPr>
            <a:r>
              <a:rPr lang="en-US" sz="2210" spc="216">
                <a:solidFill>
                  <a:srgbClr val="231F20"/>
                </a:solidFill>
                <a:latin typeface="DM Sans Semi-Bold"/>
              </a:rPr>
              <a:t>Key risks identified</a:t>
            </a:r>
          </a:p>
          <a:p>
            <a:pPr marL="477229" lvl="1" indent="-238614">
              <a:lnSpc>
                <a:spcPts val="3050"/>
              </a:lnSpc>
              <a:buFont typeface="Arial"/>
              <a:buChar char="•"/>
            </a:pPr>
            <a:r>
              <a:rPr lang="en-US" sz="2210" spc="216">
                <a:solidFill>
                  <a:srgbClr val="231F20"/>
                </a:solidFill>
                <a:latin typeface="DM Sans Semi-Bold"/>
              </a:rPr>
              <a:t>Implementation delays</a:t>
            </a:r>
            <a:r>
              <a:rPr lang="en-US" sz="2210" spc="216">
                <a:solidFill>
                  <a:srgbClr val="231F20"/>
                </a:solidFill>
                <a:latin typeface="DM Sans"/>
              </a:rPr>
              <a:t>: New software implementations might face time overruns, affecting project timelines.</a:t>
            </a:r>
          </a:p>
          <a:p>
            <a:pPr marL="477229" lvl="1" indent="-238614">
              <a:lnSpc>
                <a:spcPts val="3050"/>
              </a:lnSpc>
              <a:buFont typeface="Arial"/>
              <a:buChar char="•"/>
            </a:pPr>
            <a:r>
              <a:rPr lang="en-US" sz="2210" spc="216">
                <a:solidFill>
                  <a:srgbClr val="231F20"/>
                </a:solidFill>
                <a:latin typeface="DM Sans Semi-Bold"/>
              </a:rPr>
              <a:t>Workflow disruption</a:t>
            </a:r>
            <a:r>
              <a:rPr lang="en-US" sz="2210" spc="216">
                <a:solidFill>
                  <a:srgbClr val="231F20"/>
                </a:solidFill>
                <a:latin typeface="DM Sans"/>
              </a:rPr>
              <a:t>: An adjustment period is often required when shifting to a new system, potentially causing temporary inefficiencies.</a:t>
            </a:r>
          </a:p>
          <a:p>
            <a:pPr marL="477229" lvl="1" indent="-238614">
              <a:lnSpc>
                <a:spcPts val="3050"/>
              </a:lnSpc>
              <a:buFont typeface="Arial"/>
              <a:buChar char="•"/>
            </a:pPr>
            <a:r>
              <a:rPr lang="en-US" sz="2210" spc="216">
                <a:solidFill>
                  <a:srgbClr val="231F20"/>
                </a:solidFill>
                <a:latin typeface="DM Sans Semi-Bold"/>
              </a:rPr>
              <a:t>Data security</a:t>
            </a:r>
            <a:r>
              <a:rPr lang="en-US" sz="2210" spc="216">
                <a:solidFill>
                  <a:srgbClr val="231F20"/>
                </a:solidFill>
                <a:latin typeface="DM Sans"/>
              </a:rPr>
              <a:t>: As with any new software, there's a potential risk of data breaches or loss.</a:t>
            </a:r>
          </a:p>
          <a:p>
            <a:pPr>
              <a:lnSpc>
                <a:spcPts val="3050"/>
              </a:lnSpc>
            </a:pPr>
            <a:endParaRPr lang="en-US" sz="2210" spc="216">
              <a:solidFill>
                <a:srgbClr val="231F20"/>
              </a:solidFill>
              <a:latin typeface="DM Sans"/>
            </a:endParaRPr>
          </a:p>
          <a:p>
            <a:pPr>
              <a:lnSpc>
                <a:spcPts val="3050"/>
              </a:lnSpc>
            </a:pPr>
            <a:r>
              <a:rPr lang="en-US" sz="2210" spc="216">
                <a:solidFill>
                  <a:srgbClr val="231F20"/>
                </a:solidFill>
                <a:latin typeface="DM Sans Semi-Bold"/>
              </a:rPr>
              <a:t>Risk Mitigation Strategies</a:t>
            </a:r>
          </a:p>
          <a:p>
            <a:pPr marL="477229" lvl="1" indent="-238614">
              <a:lnSpc>
                <a:spcPts val="3050"/>
              </a:lnSpc>
              <a:buFont typeface="Arial"/>
              <a:buChar char="•"/>
            </a:pPr>
            <a:r>
              <a:rPr lang="en-US" sz="2210" spc="216">
                <a:solidFill>
                  <a:srgbClr val="231F20"/>
                </a:solidFill>
                <a:latin typeface="DM Sans"/>
              </a:rPr>
              <a:t>Early pilot testing</a:t>
            </a:r>
          </a:p>
          <a:p>
            <a:pPr marL="477229" lvl="1" indent="-238614">
              <a:lnSpc>
                <a:spcPts val="3050"/>
              </a:lnSpc>
              <a:buFont typeface="Arial"/>
              <a:buChar char="•"/>
            </a:pPr>
            <a:r>
              <a:rPr lang="en-US" sz="2210" spc="216">
                <a:solidFill>
                  <a:srgbClr val="231F20"/>
                </a:solidFill>
                <a:latin typeface="DM Sans"/>
              </a:rPr>
              <a:t>Resource buffer allocation</a:t>
            </a:r>
          </a:p>
          <a:p>
            <a:pPr marL="477229" lvl="1" indent="-238614">
              <a:lnSpc>
                <a:spcPts val="3050"/>
              </a:lnSpc>
              <a:buFont typeface="Arial"/>
              <a:buChar char="•"/>
            </a:pPr>
            <a:r>
              <a:rPr lang="en-US" sz="2210" spc="216">
                <a:solidFill>
                  <a:srgbClr val="231F20"/>
                </a:solidFill>
                <a:latin typeface="DM Sans"/>
              </a:rPr>
              <a:t>Ongoing vendor support</a:t>
            </a:r>
          </a:p>
          <a:p>
            <a:pPr marL="477229" lvl="1" indent="-238614">
              <a:lnSpc>
                <a:spcPts val="3050"/>
              </a:lnSpc>
              <a:buFont typeface="Arial"/>
              <a:buChar char="•"/>
            </a:pPr>
            <a:r>
              <a:rPr lang="en-US" sz="2210" spc="216">
                <a:solidFill>
                  <a:srgbClr val="231F20"/>
                </a:solidFill>
                <a:latin typeface="DM Sans"/>
              </a:rPr>
              <a:t>Gradual roll-out</a:t>
            </a:r>
          </a:p>
          <a:p>
            <a:pPr marL="477229" lvl="1" indent="-238614">
              <a:lnSpc>
                <a:spcPts val="3050"/>
              </a:lnSpc>
              <a:buFont typeface="Arial"/>
              <a:buChar char="•"/>
            </a:pPr>
            <a:r>
              <a:rPr lang="en-US" sz="2210" spc="216">
                <a:solidFill>
                  <a:srgbClr val="231F20"/>
                </a:solidFill>
                <a:latin typeface="DM Sans"/>
              </a:rPr>
              <a:t>Comprehensive training sessions</a:t>
            </a:r>
          </a:p>
          <a:p>
            <a:pPr marL="477229" lvl="1" indent="-238614">
              <a:lnSpc>
                <a:spcPts val="3050"/>
              </a:lnSpc>
              <a:buFont typeface="Arial"/>
              <a:buChar char="•"/>
            </a:pPr>
            <a:r>
              <a:rPr lang="en-US" sz="2210" spc="216">
                <a:solidFill>
                  <a:srgbClr val="231F20"/>
                </a:solidFill>
                <a:latin typeface="DM Sans"/>
              </a:rPr>
              <a:t>Immediate IT support availability</a:t>
            </a:r>
          </a:p>
          <a:p>
            <a:pPr marL="477229" lvl="1" indent="-238614">
              <a:lnSpc>
                <a:spcPts val="3050"/>
              </a:lnSpc>
              <a:buFont typeface="Arial"/>
              <a:buChar char="•"/>
            </a:pPr>
            <a:r>
              <a:rPr lang="en-US" sz="2210" spc="216">
                <a:solidFill>
                  <a:srgbClr val="231F20"/>
                </a:solidFill>
                <a:latin typeface="DM Sans"/>
              </a:rPr>
              <a:t>Vendor's security certifications and compliance</a:t>
            </a:r>
          </a:p>
          <a:p>
            <a:pPr marL="477229" lvl="1" indent="-238614">
              <a:lnSpc>
                <a:spcPts val="3050"/>
              </a:lnSpc>
              <a:buFont typeface="Arial"/>
              <a:buChar char="•"/>
            </a:pPr>
            <a:r>
              <a:rPr lang="en-US" sz="2210" spc="216">
                <a:solidFill>
                  <a:srgbClr val="231F20"/>
                </a:solidFill>
                <a:latin typeface="DM Sans"/>
              </a:rPr>
              <a:t>Regular backups and audits</a:t>
            </a:r>
          </a:p>
          <a:p>
            <a:pPr marL="477229" lvl="1" indent="-238614">
              <a:lnSpc>
                <a:spcPts val="3050"/>
              </a:lnSpc>
              <a:buFont typeface="Arial"/>
              <a:buChar char="•"/>
            </a:pPr>
            <a:r>
              <a:rPr lang="en-US" sz="2210" spc="216">
                <a:solidFill>
                  <a:srgbClr val="231F20"/>
                </a:solidFill>
                <a:latin typeface="DM Sans"/>
              </a:rPr>
              <a:t>Multi-factor authentication</a:t>
            </a:r>
          </a:p>
          <a:p>
            <a:pPr>
              <a:lnSpc>
                <a:spcPts val="3050"/>
              </a:lnSpc>
            </a:pPr>
            <a:endParaRPr lang="en-US" sz="2210" spc="216">
              <a:solidFill>
                <a:srgbClr val="231F20"/>
              </a:solidFill>
              <a:latin typeface="DM Sans"/>
            </a:endParaRPr>
          </a:p>
          <a:p>
            <a:pPr>
              <a:lnSpc>
                <a:spcPts val="3050"/>
              </a:lnSpc>
            </a:pPr>
            <a:r>
              <a:rPr lang="en-US" sz="2210" spc="216">
                <a:solidFill>
                  <a:srgbClr val="231F20"/>
                </a:solidFill>
                <a:ea typeface="DM Sans"/>
              </a:rPr>
              <a:t>🔍 </a:t>
            </a:r>
            <a:r>
              <a:rPr lang="en-US" sz="2210" spc="216">
                <a:solidFill>
                  <a:srgbClr val="231F20"/>
                </a:solidFill>
                <a:latin typeface="DM Sans Semi-Bold"/>
              </a:rPr>
              <a:t>Ongoing Assessment</a:t>
            </a:r>
            <a:r>
              <a:rPr lang="en-US" sz="2210" spc="216">
                <a:solidFill>
                  <a:srgbClr val="231F20"/>
                </a:solidFill>
                <a:latin typeface="DM Sans"/>
              </a:rPr>
              <a:t>:</a:t>
            </a:r>
          </a:p>
          <a:p>
            <a:pPr marL="477229" lvl="1" indent="-238614">
              <a:lnSpc>
                <a:spcPts val="3050"/>
              </a:lnSpc>
              <a:buFont typeface="Arial"/>
              <a:buChar char="•"/>
            </a:pPr>
            <a:r>
              <a:rPr lang="en-US" sz="2210" spc="216">
                <a:solidFill>
                  <a:srgbClr val="231F20"/>
                </a:solidFill>
                <a:latin typeface="DM Sans"/>
              </a:rPr>
              <a:t>Plus, regular check-ins will be held to gauge progress and identify emerging risks, ensuring agile response strategies.</a:t>
            </a:r>
          </a:p>
          <a:p>
            <a:pPr>
              <a:lnSpc>
                <a:spcPts val="3050"/>
              </a:lnSpc>
            </a:pPr>
            <a:endParaRPr lang="en-US" sz="2210" spc="216">
              <a:solidFill>
                <a:srgbClr val="231F20"/>
              </a:solidFill>
              <a:latin typeface="DM Sans"/>
            </a:endParaRPr>
          </a:p>
          <a:p>
            <a:pPr>
              <a:lnSpc>
                <a:spcPts val="3050"/>
              </a:lnSpc>
            </a:pPr>
            <a:endParaRPr lang="en-US" sz="2210" spc="216">
              <a:solidFill>
                <a:srgbClr val="231F20"/>
              </a:solidFill>
              <a:latin typeface="DM Sans"/>
            </a:endParaRPr>
          </a:p>
          <a:p>
            <a:pPr>
              <a:lnSpc>
                <a:spcPts val="3050"/>
              </a:lnSpc>
            </a:pPr>
            <a:endParaRPr lang="en-US" sz="2210" spc="216">
              <a:solidFill>
                <a:srgbClr val="231F20"/>
              </a:solidFill>
              <a:latin typeface="DM Sans"/>
            </a:endParaRPr>
          </a:p>
          <a:p>
            <a:pPr>
              <a:lnSpc>
                <a:spcPts val="3050"/>
              </a:lnSpc>
            </a:pPr>
            <a:endParaRPr lang="en-US" sz="2210" spc="216">
              <a:solidFill>
                <a:srgbClr val="231F20"/>
              </a:solidFill>
              <a:latin typeface="DM Sans"/>
            </a:endParaRPr>
          </a:p>
          <a:p>
            <a:pPr marL="0" lvl="0" indent="0" algn="l">
              <a:lnSpc>
                <a:spcPts val="3050"/>
              </a:lnSpc>
              <a:spcBef>
                <a:spcPct val="0"/>
              </a:spcBef>
            </a:pPr>
            <a:endParaRPr lang="en-US" sz="2210" spc="216">
              <a:solidFill>
                <a:srgbClr val="231F20"/>
              </a:solidFill>
              <a:latin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AutoShape 5"/>
          <p:cNvSpPr/>
          <p:nvPr/>
        </p:nvSpPr>
        <p:spPr>
          <a:xfrm>
            <a:off x="1589541" y="5472067"/>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3542437" y="5240576"/>
            <a:ext cx="501082" cy="5010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131211"/>
            </a:solidFill>
          </p:spPr>
          <p:txBody>
            <a:bodyPr/>
            <a:lstStyle/>
            <a:p>
              <a:endParaRPr lang="en-GB"/>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190716" y="6537441"/>
            <a:ext cx="3204526" cy="94402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Software selection and initial budget approval by [Date].</a:t>
            </a:r>
          </a:p>
        </p:txBody>
      </p:sp>
      <p:sp>
        <p:nvSpPr>
          <p:cNvPr id="10" name="TextBox 10"/>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01</a:t>
            </a:r>
          </a:p>
        </p:txBody>
      </p:sp>
      <p:sp>
        <p:nvSpPr>
          <p:cNvPr id="11" name="TextBox 11"/>
          <p:cNvSpPr txBox="1"/>
          <p:nvPr/>
        </p:nvSpPr>
        <p:spPr>
          <a:xfrm>
            <a:off x="2059451" y="5941547"/>
            <a:ext cx="3467055" cy="484899"/>
          </a:xfrm>
          <a:prstGeom prst="rect">
            <a:avLst/>
          </a:prstGeom>
        </p:spPr>
        <p:txBody>
          <a:bodyPr lIns="0" tIns="0" rIns="0" bIns="0" rtlCol="0" anchor="t">
            <a:spAutoFit/>
          </a:bodyPr>
          <a:lstStyle/>
          <a:p>
            <a:pPr algn="ctr">
              <a:lnSpc>
                <a:spcPts val="4073"/>
              </a:lnSpc>
            </a:pPr>
            <a:r>
              <a:rPr lang="en-US" sz="2951" spc="289">
                <a:solidFill>
                  <a:srgbClr val="231F20"/>
                </a:solidFill>
                <a:latin typeface="DM Sans Bold"/>
              </a:rPr>
              <a:t>MILESTONE 1</a:t>
            </a:r>
          </a:p>
        </p:txBody>
      </p:sp>
      <p:sp>
        <p:nvSpPr>
          <p:cNvPr id="12" name="Freeform 12"/>
          <p:cNvSpPr/>
          <p:nvPr/>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3" name="Group 13"/>
          <p:cNvGrpSpPr/>
          <p:nvPr/>
        </p:nvGrpSpPr>
        <p:grpSpPr>
          <a:xfrm>
            <a:off x="7030737" y="5240576"/>
            <a:ext cx="501082" cy="50108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131211"/>
            </a:solidFill>
          </p:spPr>
          <p:txBody>
            <a:bodyPr/>
            <a:lstStyle/>
            <a:p>
              <a:endParaRPr lang="en-GB"/>
            </a:p>
          </p:txBody>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02</a:t>
            </a:r>
          </a:p>
        </p:txBody>
      </p:sp>
      <p:sp>
        <p:nvSpPr>
          <p:cNvPr id="17" name="Freeform 17"/>
          <p:cNvSpPr/>
          <p:nvPr/>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8" name="Group 18"/>
          <p:cNvGrpSpPr/>
          <p:nvPr/>
        </p:nvGrpSpPr>
        <p:grpSpPr>
          <a:xfrm>
            <a:off x="10521294" y="5240576"/>
            <a:ext cx="501082" cy="50108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131211"/>
            </a:solidFill>
          </p:spPr>
          <p:txBody>
            <a:bodyPr/>
            <a:lstStyle/>
            <a:p>
              <a:endParaRPr lang="en-GB"/>
            </a:p>
          </p:txBody>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03</a:t>
            </a:r>
          </a:p>
        </p:txBody>
      </p:sp>
      <p:sp>
        <p:nvSpPr>
          <p:cNvPr id="22" name="Freeform 22"/>
          <p:cNvSpPr/>
          <p:nvPr/>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3" name="Group 23"/>
          <p:cNvGrpSpPr/>
          <p:nvPr/>
        </p:nvGrpSpPr>
        <p:grpSpPr>
          <a:xfrm>
            <a:off x="14011851" y="5240576"/>
            <a:ext cx="501082" cy="50108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131211"/>
            </a:solidFill>
          </p:spPr>
          <p:txBody>
            <a:bodyPr/>
            <a:lstStyle/>
            <a:p>
              <a:endParaRPr lang="en-GB"/>
            </a:p>
          </p:txBody>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rPr>
              <a:t>04</a:t>
            </a:r>
          </a:p>
        </p:txBody>
      </p:sp>
      <p:sp>
        <p:nvSpPr>
          <p:cNvPr id="27" name="TextBox 27"/>
          <p:cNvSpPr txBox="1"/>
          <p:nvPr/>
        </p:nvSpPr>
        <p:spPr>
          <a:xfrm>
            <a:off x="5679015" y="6537441"/>
            <a:ext cx="3204526" cy="94402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Complete initial training for all team leads by [Date].</a:t>
            </a:r>
          </a:p>
        </p:txBody>
      </p:sp>
      <p:sp>
        <p:nvSpPr>
          <p:cNvPr id="28" name="TextBox 28"/>
          <p:cNvSpPr txBox="1"/>
          <p:nvPr/>
        </p:nvSpPr>
        <p:spPr>
          <a:xfrm>
            <a:off x="5889722" y="5941547"/>
            <a:ext cx="2993819" cy="484899"/>
          </a:xfrm>
          <a:prstGeom prst="rect">
            <a:avLst/>
          </a:prstGeom>
        </p:spPr>
        <p:txBody>
          <a:bodyPr lIns="0" tIns="0" rIns="0" bIns="0" rtlCol="0" anchor="t">
            <a:spAutoFit/>
          </a:bodyPr>
          <a:lstStyle/>
          <a:p>
            <a:pPr algn="ctr">
              <a:lnSpc>
                <a:spcPts val="4073"/>
              </a:lnSpc>
            </a:pPr>
            <a:r>
              <a:rPr lang="en-US" sz="2951" spc="289">
                <a:solidFill>
                  <a:srgbClr val="231F20"/>
                </a:solidFill>
                <a:latin typeface="DM Sans Bold"/>
              </a:rPr>
              <a:t>MILESTONE 2</a:t>
            </a:r>
          </a:p>
        </p:txBody>
      </p:sp>
      <p:sp>
        <p:nvSpPr>
          <p:cNvPr id="29" name="TextBox 29"/>
          <p:cNvSpPr txBox="1"/>
          <p:nvPr/>
        </p:nvSpPr>
        <p:spPr>
          <a:xfrm>
            <a:off x="9169572" y="6537441"/>
            <a:ext cx="3204526" cy="624817"/>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Reach full operational capability by [Date].</a:t>
            </a:r>
          </a:p>
        </p:txBody>
      </p:sp>
      <p:sp>
        <p:nvSpPr>
          <p:cNvPr id="30" name="TextBox 30"/>
          <p:cNvSpPr txBox="1"/>
          <p:nvPr/>
        </p:nvSpPr>
        <p:spPr>
          <a:xfrm>
            <a:off x="9380279" y="5941547"/>
            <a:ext cx="2993819" cy="484899"/>
          </a:xfrm>
          <a:prstGeom prst="rect">
            <a:avLst/>
          </a:prstGeom>
        </p:spPr>
        <p:txBody>
          <a:bodyPr lIns="0" tIns="0" rIns="0" bIns="0" rtlCol="0" anchor="t">
            <a:spAutoFit/>
          </a:bodyPr>
          <a:lstStyle/>
          <a:p>
            <a:pPr algn="ctr">
              <a:lnSpc>
                <a:spcPts val="4073"/>
              </a:lnSpc>
            </a:pPr>
            <a:r>
              <a:rPr lang="en-US" sz="2951" spc="289">
                <a:solidFill>
                  <a:srgbClr val="231F20"/>
                </a:solidFill>
                <a:latin typeface="DM Sans Bold"/>
              </a:rPr>
              <a:t>MILESTONE 3</a:t>
            </a:r>
          </a:p>
        </p:txBody>
      </p:sp>
      <p:sp>
        <p:nvSpPr>
          <p:cNvPr id="31" name="TextBox 31"/>
          <p:cNvSpPr txBox="1"/>
          <p:nvPr/>
        </p:nvSpPr>
        <p:spPr>
          <a:xfrm>
            <a:off x="12660129" y="6538853"/>
            <a:ext cx="3204526" cy="94402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Conduct a post-implementation review by [Date].</a:t>
            </a:r>
          </a:p>
        </p:txBody>
      </p:sp>
      <p:sp>
        <p:nvSpPr>
          <p:cNvPr id="32" name="TextBox 32"/>
          <p:cNvSpPr txBox="1"/>
          <p:nvPr/>
        </p:nvSpPr>
        <p:spPr>
          <a:xfrm>
            <a:off x="12870836" y="5942960"/>
            <a:ext cx="3514762" cy="484899"/>
          </a:xfrm>
          <a:prstGeom prst="rect">
            <a:avLst/>
          </a:prstGeom>
        </p:spPr>
        <p:txBody>
          <a:bodyPr lIns="0" tIns="0" rIns="0" bIns="0" rtlCol="0" anchor="t">
            <a:spAutoFit/>
          </a:bodyPr>
          <a:lstStyle/>
          <a:p>
            <a:pPr algn="ctr">
              <a:lnSpc>
                <a:spcPts val="4073"/>
              </a:lnSpc>
            </a:pPr>
            <a:r>
              <a:rPr lang="en-US" sz="2951" spc="289">
                <a:solidFill>
                  <a:srgbClr val="231F20"/>
                </a:solidFill>
                <a:latin typeface="DM Sans Bold"/>
              </a:rPr>
              <a:t>MILESTONE 4</a:t>
            </a:r>
          </a:p>
        </p:txBody>
      </p:sp>
      <p:sp>
        <p:nvSpPr>
          <p:cNvPr id="33" name="TextBox 33"/>
          <p:cNvSpPr txBox="1"/>
          <p:nvPr/>
        </p:nvSpPr>
        <p:spPr>
          <a:xfrm>
            <a:off x="867714" y="338790"/>
            <a:ext cx="16496547" cy="1300757"/>
          </a:xfrm>
          <a:prstGeom prst="rect">
            <a:avLst/>
          </a:prstGeom>
        </p:spPr>
        <p:txBody>
          <a:bodyPr lIns="0" tIns="0" rIns="0" bIns="0" rtlCol="0" anchor="t">
            <a:spAutoFit/>
          </a:bodyPr>
          <a:lstStyle/>
          <a:p>
            <a:pPr>
              <a:lnSpc>
                <a:spcPts val="10601"/>
              </a:lnSpc>
            </a:pPr>
            <a:r>
              <a:rPr lang="en-US" sz="7682" spc="752">
                <a:solidFill>
                  <a:srgbClr val="231F20"/>
                </a:solidFill>
                <a:latin typeface="Oswald Bold"/>
              </a:rPr>
              <a:t>IMPLEMENTATION TIMELINE</a:t>
            </a:r>
          </a:p>
        </p:txBody>
      </p:sp>
      <p:pic>
        <p:nvPicPr>
          <p:cNvPr id="34" name="Picture 2" descr="A picture containing drawing, table&#10;&#10;Description automatically generated">
            <a:extLst>
              <a:ext uri="{FF2B5EF4-FFF2-40B4-BE49-F238E27FC236}">
                <a16:creationId xmlns:a16="http://schemas.microsoft.com/office/drawing/2014/main" id="{4EB1958A-9BB1-D903-E39A-B83924C51A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9269050"/>
            <a:ext cx="2922967" cy="5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TextBox 3"/>
          <p:cNvSpPr txBox="1"/>
          <p:nvPr/>
        </p:nvSpPr>
        <p:spPr>
          <a:xfrm>
            <a:off x="867714" y="338790"/>
            <a:ext cx="16496547" cy="1300757"/>
          </a:xfrm>
          <a:prstGeom prst="rect">
            <a:avLst/>
          </a:prstGeom>
        </p:spPr>
        <p:txBody>
          <a:bodyPr lIns="0" tIns="0" rIns="0" bIns="0" rtlCol="0" anchor="t">
            <a:spAutoFit/>
          </a:bodyPr>
          <a:lstStyle/>
          <a:p>
            <a:pPr>
              <a:lnSpc>
                <a:spcPts val="10601"/>
              </a:lnSpc>
            </a:pPr>
            <a:r>
              <a:rPr lang="en-US" sz="7682" spc="752">
                <a:solidFill>
                  <a:srgbClr val="231F20"/>
                </a:solidFill>
                <a:latin typeface="Oswald Bold"/>
              </a:rPr>
              <a:t>NEXT STEPS</a:t>
            </a:r>
          </a:p>
        </p:txBody>
      </p:sp>
      <p:sp>
        <p:nvSpPr>
          <p:cNvPr id="4" name="TextBox 4"/>
          <p:cNvSpPr txBox="1"/>
          <p:nvPr/>
        </p:nvSpPr>
        <p:spPr>
          <a:xfrm>
            <a:off x="867714" y="2030057"/>
            <a:ext cx="17420286" cy="7617095"/>
          </a:xfrm>
          <a:prstGeom prst="rect">
            <a:avLst/>
          </a:prstGeom>
        </p:spPr>
        <p:txBody>
          <a:bodyPr lIns="0" tIns="0" rIns="0" bIns="0" rtlCol="0" anchor="t">
            <a:spAutoFit/>
          </a:bodyPr>
          <a:lstStyle/>
          <a:p>
            <a:pPr>
              <a:lnSpc>
                <a:spcPts val="3050"/>
              </a:lnSpc>
            </a:pPr>
            <a:r>
              <a:rPr lang="en-US" sz="2210" spc="216">
                <a:solidFill>
                  <a:srgbClr val="231F20"/>
                </a:solidFill>
                <a:latin typeface="DM Sans Bold"/>
              </a:rPr>
              <a:t>Immediate next steps</a:t>
            </a:r>
          </a:p>
          <a:p>
            <a:pPr>
              <a:lnSpc>
                <a:spcPts val="3050"/>
              </a:lnSpc>
            </a:pPr>
            <a:r>
              <a:rPr lang="en-US" sz="2210" spc="216">
                <a:solidFill>
                  <a:srgbClr val="231F20"/>
                </a:solidFill>
                <a:ea typeface="DM Sans Bold"/>
              </a:rPr>
              <a:t>✅ Secure budget approval: </a:t>
            </a:r>
            <a:r>
              <a:rPr lang="en-US" sz="2210" spc="216">
                <a:solidFill>
                  <a:srgbClr val="231F20"/>
                </a:solidFill>
                <a:latin typeface="DM Sans"/>
              </a:rPr>
              <a:t>The first step is to get the budget approved for this project, targeted by [Date].</a:t>
            </a:r>
          </a:p>
          <a:p>
            <a:pPr>
              <a:lnSpc>
                <a:spcPts val="3050"/>
              </a:lnSpc>
            </a:pPr>
            <a:r>
              <a:rPr lang="en-US" sz="2210" spc="216">
                <a:solidFill>
                  <a:srgbClr val="231F20"/>
                </a:solidFill>
                <a:ea typeface="DM Sans Bold"/>
              </a:rPr>
              <a:t>✅ Vendor Selection: </a:t>
            </a:r>
            <a:r>
              <a:rPr lang="en-US" sz="2210" spc="216">
                <a:solidFill>
                  <a:srgbClr val="231F20"/>
                </a:solidFill>
                <a:latin typeface="DM Sans"/>
              </a:rPr>
              <a:t>Choose a vendor based on the selection criteria by [Date].</a:t>
            </a:r>
          </a:p>
          <a:p>
            <a:pPr>
              <a:lnSpc>
                <a:spcPts val="3050"/>
              </a:lnSpc>
            </a:pPr>
            <a:r>
              <a:rPr lang="en-US" sz="2210" spc="216">
                <a:solidFill>
                  <a:srgbClr val="231F20"/>
                </a:solidFill>
                <a:ea typeface="DM Sans Bold"/>
              </a:rPr>
              <a:t>✅ Internal Champions:</a:t>
            </a:r>
            <a:r>
              <a:rPr lang="en-US" sz="2210" spc="216">
                <a:solidFill>
                  <a:srgbClr val="231F20"/>
                </a:solidFill>
                <a:latin typeface="DM Sans"/>
              </a:rPr>
              <a:t> Identify team members who will serve as internal champions to facilitate smooth implementation.</a:t>
            </a:r>
          </a:p>
          <a:p>
            <a:pPr>
              <a:lnSpc>
                <a:spcPts val="3050"/>
              </a:lnSpc>
            </a:pPr>
            <a:endParaRPr lang="en-US" sz="2210" spc="216">
              <a:solidFill>
                <a:srgbClr val="231F20"/>
              </a:solidFill>
              <a:latin typeface="DM Sans"/>
            </a:endParaRPr>
          </a:p>
          <a:p>
            <a:pPr>
              <a:lnSpc>
                <a:spcPts val="3050"/>
              </a:lnSpc>
            </a:pPr>
            <a:r>
              <a:rPr lang="en-US" sz="2210" spc="216">
                <a:solidFill>
                  <a:srgbClr val="231F20"/>
                </a:solidFill>
                <a:latin typeface="DM Sans Bold"/>
              </a:rPr>
              <a:t>Longer-term planning</a:t>
            </a:r>
          </a:p>
          <a:p>
            <a:pPr>
              <a:lnSpc>
                <a:spcPts val="3050"/>
              </a:lnSpc>
            </a:pPr>
            <a:r>
              <a:rPr lang="en-US" sz="2210" spc="216">
                <a:solidFill>
                  <a:srgbClr val="231F20"/>
                </a:solidFill>
                <a:ea typeface="DM Sans Bold"/>
              </a:rPr>
              <a:t>📆 Pilot Testing: </a:t>
            </a:r>
            <a:r>
              <a:rPr lang="en-US" sz="2210" spc="216">
                <a:solidFill>
                  <a:srgbClr val="231F20"/>
                </a:solidFill>
                <a:latin typeface="DM Sans"/>
              </a:rPr>
              <a:t>Commence by [Date] to gather initial feedback and make necessary adjustments.</a:t>
            </a:r>
          </a:p>
          <a:p>
            <a:pPr>
              <a:lnSpc>
                <a:spcPts val="3050"/>
              </a:lnSpc>
            </a:pPr>
            <a:r>
              <a:rPr lang="en-US" sz="2210" spc="216">
                <a:solidFill>
                  <a:srgbClr val="231F20"/>
                </a:solidFill>
                <a:ea typeface="DM Sans Bold"/>
              </a:rPr>
              <a:t>📆 Regular Check-ins: </a:t>
            </a:r>
            <a:r>
              <a:rPr lang="en-US" sz="2210" spc="216">
                <a:solidFill>
                  <a:srgbClr val="231F20"/>
                </a:solidFill>
                <a:latin typeface="DM Sans"/>
              </a:rPr>
              <a:t>Establish a series of regular progress reviews, starting from [Date].</a:t>
            </a:r>
          </a:p>
          <a:p>
            <a:pPr>
              <a:lnSpc>
                <a:spcPts val="3050"/>
              </a:lnSpc>
            </a:pPr>
            <a:r>
              <a:rPr lang="en-US" sz="2210" spc="216">
                <a:solidFill>
                  <a:srgbClr val="231F20"/>
                </a:solidFill>
                <a:ea typeface="DM Sans Bold"/>
              </a:rPr>
              <a:t>📆 Post-Implementation Review: </a:t>
            </a:r>
            <a:r>
              <a:rPr lang="en-US" sz="2210" spc="216">
                <a:solidFill>
                  <a:srgbClr val="231F20"/>
                </a:solidFill>
                <a:latin typeface="DM Sans"/>
              </a:rPr>
              <a:t>Scheduled for [Date] to evaluate the project's success and areas for improvement.</a:t>
            </a:r>
          </a:p>
          <a:p>
            <a:pPr>
              <a:lnSpc>
                <a:spcPts val="3050"/>
              </a:lnSpc>
            </a:pPr>
            <a:endParaRPr lang="en-US" sz="2210" spc="216">
              <a:solidFill>
                <a:srgbClr val="231F20"/>
              </a:solidFill>
              <a:latin typeface="DM Sans"/>
            </a:endParaRPr>
          </a:p>
          <a:p>
            <a:pPr>
              <a:lnSpc>
                <a:spcPts val="3050"/>
              </a:lnSpc>
            </a:pPr>
            <a:r>
              <a:rPr lang="en-US" sz="2210" spc="216">
                <a:solidFill>
                  <a:srgbClr val="231F20"/>
                </a:solidFill>
                <a:latin typeface="DM Sans Bold"/>
              </a:rPr>
              <a:t>Questions &amp; open discussion</a:t>
            </a:r>
          </a:p>
          <a:p>
            <a:pPr>
              <a:lnSpc>
                <a:spcPts val="3050"/>
              </a:lnSpc>
            </a:pPr>
            <a:r>
              <a:rPr lang="en-US" sz="2210" spc="216">
                <a:solidFill>
                  <a:srgbClr val="231F20"/>
                </a:solidFill>
                <a:ea typeface="DM Sans Bold"/>
              </a:rPr>
              <a:t>❓ Your thoughts?: </a:t>
            </a:r>
            <a:r>
              <a:rPr lang="en-US" sz="2210" spc="216">
                <a:solidFill>
                  <a:srgbClr val="231F20"/>
                </a:solidFill>
                <a:latin typeface="DM Sans"/>
              </a:rPr>
              <a:t>We're eager to hear your insights, concerns, or questions to help us refine this business case and make the project a success.</a:t>
            </a:r>
          </a:p>
          <a:p>
            <a:pPr>
              <a:lnSpc>
                <a:spcPts val="3050"/>
              </a:lnSpc>
            </a:pPr>
            <a:endParaRPr lang="en-US" sz="2210" spc="216">
              <a:solidFill>
                <a:srgbClr val="231F20"/>
              </a:solidFill>
              <a:latin typeface="DM Sans"/>
            </a:endParaRPr>
          </a:p>
          <a:p>
            <a:pPr>
              <a:lnSpc>
                <a:spcPts val="3050"/>
              </a:lnSpc>
            </a:pPr>
            <a:endParaRPr lang="en-US" sz="2210" spc="216">
              <a:solidFill>
                <a:srgbClr val="231F20"/>
              </a:solidFill>
              <a:latin typeface="DM Sans"/>
            </a:endParaRPr>
          </a:p>
          <a:p>
            <a:pPr>
              <a:lnSpc>
                <a:spcPts val="3050"/>
              </a:lnSpc>
            </a:pPr>
            <a:endParaRPr lang="en-US" sz="2210" spc="216">
              <a:solidFill>
                <a:srgbClr val="231F20"/>
              </a:solidFill>
              <a:latin typeface="DM Sans"/>
            </a:endParaRPr>
          </a:p>
          <a:p>
            <a:pPr>
              <a:lnSpc>
                <a:spcPts val="3050"/>
              </a:lnSpc>
            </a:pPr>
            <a:endParaRPr lang="en-US" sz="2210" spc="216">
              <a:solidFill>
                <a:srgbClr val="231F20"/>
              </a:solidFill>
              <a:latin typeface="DM Sans"/>
            </a:endParaRPr>
          </a:p>
          <a:p>
            <a:pPr marL="0" lvl="0" indent="0" algn="l">
              <a:lnSpc>
                <a:spcPts val="3050"/>
              </a:lnSpc>
              <a:spcBef>
                <a:spcPct val="0"/>
              </a:spcBef>
            </a:pPr>
            <a:endParaRPr lang="en-US" sz="2210" spc="216">
              <a:solidFill>
                <a:srgbClr val="231F20"/>
              </a:solidFill>
              <a:latin typeface="DM Sans"/>
            </a:endParaRPr>
          </a:p>
        </p:txBody>
      </p:sp>
      <p:pic>
        <p:nvPicPr>
          <p:cNvPr id="5" name="Picture 2" descr="A picture containing drawing, table&#10;&#10;Description automatically generated">
            <a:extLst>
              <a:ext uri="{FF2B5EF4-FFF2-40B4-BE49-F238E27FC236}">
                <a16:creationId xmlns:a16="http://schemas.microsoft.com/office/drawing/2014/main" id="{E9AB4291-AD92-62B9-216F-D1912BE4F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69050"/>
            <a:ext cx="2922967" cy="5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946</Words>
  <Application>Microsoft Office PowerPoint</Application>
  <PresentationFormat>Custom</PresentationFormat>
  <Paragraphs>129</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DM Sans Italics</vt:lpstr>
      <vt:lpstr>DM Sans Semi-Bold</vt:lpstr>
      <vt:lpstr>Montserrat Classic Bold</vt:lpstr>
      <vt:lpstr>Oswald Bold Italics</vt:lpstr>
      <vt:lpstr>DM Sans Bold</vt:lpstr>
      <vt:lpstr>Oswald Bold</vt:lpstr>
      <vt:lpstr>Arial</vt:lpstr>
      <vt:lpstr>Calibri</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case for resource planning software [template]</dc:title>
  <dc:creator>Kerry Leech</dc:creator>
  <cp:lastModifiedBy>kerry.leech@gmail.com</cp:lastModifiedBy>
  <cp:revision>2</cp:revision>
  <dcterms:created xsi:type="dcterms:W3CDTF">2006-08-16T00:00:00Z</dcterms:created>
  <dcterms:modified xsi:type="dcterms:W3CDTF">2023-09-14T11:48:34Z</dcterms:modified>
  <dc:identifier>DAFtlrJRCng</dc:identifier>
</cp:coreProperties>
</file>